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89" r:id="rId1"/>
  </p:sldMasterIdLst>
  <p:notesMasterIdLst>
    <p:notesMasterId r:id="rId29"/>
  </p:notesMasterIdLst>
  <p:sldIdLst>
    <p:sldId id="256" r:id="rId2"/>
    <p:sldId id="257" r:id="rId3"/>
    <p:sldId id="289" r:id="rId4"/>
    <p:sldId id="280" r:id="rId5"/>
    <p:sldId id="282" r:id="rId6"/>
    <p:sldId id="283" r:id="rId7"/>
    <p:sldId id="290" r:id="rId8"/>
    <p:sldId id="306" r:id="rId9"/>
    <p:sldId id="292" r:id="rId10"/>
    <p:sldId id="293" r:id="rId11"/>
    <p:sldId id="294" r:id="rId12"/>
    <p:sldId id="310" r:id="rId13"/>
    <p:sldId id="311" r:id="rId14"/>
    <p:sldId id="295" r:id="rId15"/>
    <p:sldId id="296" r:id="rId16"/>
    <p:sldId id="297" r:id="rId17"/>
    <p:sldId id="298" r:id="rId18"/>
    <p:sldId id="307" r:id="rId19"/>
    <p:sldId id="299" r:id="rId20"/>
    <p:sldId id="305" r:id="rId21"/>
    <p:sldId id="300" r:id="rId22"/>
    <p:sldId id="301" r:id="rId23"/>
    <p:sldId id="302" r:id="rId24"/>
    <p:sldId id="309" r:id="rId25"/>
    <p:sldId id="308" r:id="rId26"/>
    <p:sldId id="303" r:id="rId27"/>
    <p:sldId id="304" r:id="rId28"/>
  </p:sldIdLst>
  <p:sldSz cx="12192000" cy="6858000"/>
  <p:notesSz cx="6858000" cy="9144000"/>
  <p:embeddedFontLst>
    <p:embeddedFont>
      <p:font typeface="Khmer UI" panose="020B0604020202020204" charset="0"/>
      <p:regular r:id="rId30"/>
      <p:bold r:id="rId31"/>
    </p:embeddedFont>
    <p:embeddedFont>
      <p:font typeface="Yu Gothic UI" panose="020B0500000000000000" pitchFamily="34" charset="-128"/>
      <p:regular r:id="rId32"/>
      <p:bold r:id="rId33"/>
    </p:embeddedFont>
    <p:embeddedFont>
      <p:font typeface="Calibri Light" panose="020F0302020204030204" pitchFamily="34" charset="0"/>
      <p:regular r:id="rId34"/>
      <p:italic r:id="rId35"/>
    </p:embeddedFont>
    <p:embeddedFont>
      <p:font typeface="Calibri" panose="020F0502020204030204" pitchFamily="34" charset="0"/>
      <p:regular r:id="rId36"/>
      <p:bold r:id="rId37"/>
      <p:italic r:id="rId38"/>
      <p:boldItalic r:id="rId39"/>
    </p:embeddedFont>
    <p:embeddedFont>
      <p:font typeface="Helvetica" panose="020B0604020202020204" pitchFamily="34" charset="0"/>
      <p:regular r:id="rId40"/>
      <p:bold r:id="rId41"/>
      <p:italic r:id="rId42"/>
      <p:boldItalic r:id="rId43"/>
    </p:embeddedFont>
    <p:embeddedFont>
      <p:font typeface="Yu Gothic Light" panose="020B0300000000000000" pitchFamily="34" charset="-128"/>
      <p:regular r:id="rId44"/>
    </p:embeddedFont>
    <p:embeddedFont>
      <p:font typeface="Browallia New" panose="020B0604020202020204" charset="-34"/>
      <p:regular r:id="rId45"/>
      <p:bold r:id="rId46"/>
      <p:italic r:id="rId47"/>
      <p:boldItalic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Estilo Médio 2 - Destaqu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17" autoAdjust="0"/>
    <p:restoredTop sz="93256" autoAdjust="0"/>
  </p:normalViewPr>
  <p:slideViewPr>
    <p:cSldViewPr snapToGrid="0">
      <p:cViewPr varScale="1">
        <p:scale>
          <a:sx n="68" d="100"/>
          <a:sy n="68" d="100"/>
        </p:scale>
        <p:origin x="79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font" Target="fonts/font13.fntdata"/><Relationship Id="rId47" Type="http://schemas.openxmlformats.org/officeDocument/2006/relationships/font" Target="fonts/font18.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font" Target="fonts/font16.fntdata"/><Relationship Id="rId53" Type="http://schemas.microsoft.com/office/2015/10/relationships/revisionInfo" Target="revisionInfo.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font" Target="fonts/font15.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font" Target="fonts/font14.fntdata"/><Relationship Id="rId48"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46" Type="http://schemas.openxmlformats.org/officeDocument/2006/relationships/font" Target="fonts/font17.fntdata"/><Relationship Id="rId20" Type="http://schemas.openxmlformats.org/officeDocument/2006/relationships/slide" Target="slides/slide19.xml"/><Relationship Id="rId41"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49"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D7B2F3-07C5-4AE3-8F0B-5FB41C2353BB}" type="datetimeFigureOut">
              <a:rPr lang="en-GB" smtClean="0"/>
              <a:t>17/04/2018</a:t>
            </a:fld>
            <a:endParaRPr lang="en-GB"/>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D6437A-0215-48DA-A78C-6B26B7612430}" type="slidenum">
              <a:rPr lang="en-GB" smtClean="0"/>
              <a:t>‹nº›</a:t>
            </a:fld>
            <a:endParaRPr lang="en-GB"/>
          </a:p>
        </p:txBody>
      </p:sp>
    </p:spTree>
    <p:extLst>
      <p:ext uri="{BB962C8B-B14F-4D97-AF65-F5344CB8AC3E}">
        <p14:creationId xmlns:p14="http://schemas.microsoft.com/office/powerpoint/2010/main" val="8544180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en-GB" dirty="0"/>
          </a:p>
        </p:txBody>
      </p:sp>
      <p:sp>
        <p:nvSpPr>
          <p:cNvPr id="4" name="Marcador de Posição do Número do Diapositivo 3"/>
          <p:cNvSpPr>
            <a:spLocks noGrp="1"/>
          </p:cNvSpPr>
          <p:nvPr>
            <p:ph type="sldNum" sz="quarter" idx="10"/>
          </p:nvPr>
        </p:nvSpPr>
        <p:spPr/>
        <p:txBody>
          <a:bodyPr/>
          <a:lstStyle/>
          <a:p>
            <a:fld id="{97D6437A-0215-48DA-A78C-6B26B7612430}" type="slidenum">
              <a:rPr lang="en-GB" smtClean="0"/>
              <a:t>2</a:t>
            </a:fld>
            <a:endParaRPr lang="en-GB"/>
          </a:p>
        </p:txBody>
      </p:sp>
    </p:spTree>
    <p:extLst>
      <p:ext uri="{BB962C8B-B14F-4D97-AF65-F5344CB8AC3E}">
        <p14:creationId xmlns:p14="http://schemas.microsoft.com/office/powerpoint/2010/main" val="16710624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en-GB" dirty="0"/>
          </a:p>
        </p:txBody>
      </p:sp>
      <p:sp>
        <p:nvSpPr>
          <p:cNvPr id="4" name="Marcador de Posição do Número do Diapositivo 3"/>
          <p:cNvSpPr>
            <a:spLocks noGrp="1"/>
          </p:cNvSpPr>
          <p:nvPr>
            <p:ph type="sldNum" sz="quarter" idx="10"/>
          </p:nvPr>
        </p:nvSpPr>
        <p:spPr/>
        <p:txBody>
          <a:bodyPr/>
          <a:lstStyle/>
          <a:p>
            <a:fld id="{97D6437A-0215-48DA-A78C-6B26B7612430}" type="slidenum">
              <a:rPr lang="en-GB" smtClean="0"/>
              <a:t>3</a:t>
            </a:fld>
            <a:endParaRPr lang="en-GB"/>
          </a:p>
        </p:txBody>
      </p:sp>
    </p:spTree>
    <p:extLst>
      <p:ext uri="{BB962C8B-B14F-4D97-AF65-F5344CB8AC3E}">
        <p14:creationId xmlns:p14="http://schemas.microsoft.com/office/powerpoint/2010/main" val="4020385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pt-PT" dirty="0"/>
          </a:p>
        </p:txBody>
      </p:sp>
      <p:sp>
        <p:nvSpPr>
          <p:cNvPr id="4" name="Marcador de Posição do Número do Diapositivo 3"/>
          <p:cNvSpPr>
            <a:spLocks noGrp="1"/>
          </p:cNvSpPr>
          <p:nvPr>
            <p:ph type="sldNum" sz="quarter" idx="10"/>
          </p:nvPr>
        </p:nvSpPr>
        <p:spPr/>
        <p:txBody>
          <a:bodyPr/>
          <a:lstStyle/>
          <a:p>
            <a:fld id="{97D6437A-0215-48DA-A78C-6B26B7612430}" type="slidenum">
              <a:rPr lang="en-GB" smtClean="0"/>
              <a:t>6</a:t>
            </a:fld>
            <a:endParaRPr lang="en-GB"/>
          </a:p>
        </p:txBody>
      </p:sp>
    </p:spTree>
    <p:extLst>
      <p:ext uri="{BB962C8B-B14F-4D97-AF65-F5344CB8AC3E}">
        <p14:creationId xmlns:p14="http://schemas.microsoft.com/office/powerpoint/2010/main" val="36998186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21" name="Shape 221"/>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092022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txBox="1">
            <a:spLocks noGrp="1"/>
          </p:cNvSpPr>
          <p:nvPr>
            <p:ph type="body" idx="1"/>
          </p:nvPr>
        </p:nvSpPr>
        <p:spPr>
          <a:xfrm>
            <a:off x="685800" y="4400550"/>
            <a:ext cx="5486400" cy="3600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33" name="Shape 233"/>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1359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o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PT"/>
              <a:t>Clique para editar o estilo</a:t>
            </a:r>
            <a:endParaRPr lang="en-GB"/>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do subtítulo do Modelo Global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17/04/2018</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785714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e Texto Vertical 2"/>
          <p:cNvSpPr>
            <a:spLocks noGrp="1"/>
          </p:cNvSpPr>
          <p:nvPr>
            <p:ph type="body" orient="vert" idx="1"/>
          </p:nvPr>
        </p:nvSpPr>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17/04/2018</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530069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PT"/>
              <a:t>Clique para editar o estilo</a:t>
            </a:r>
            <a:endParaRPr lang="en-GB"/>
          </a:p>
        </p:txBody>
      </p:sp>
      <p:sp>
        <p:nvSpPr>
          <p:cNvPr id="3" name="Marcador de Posição de Texto Vertical 2"/>
          <p:cNvSpPr>
            <a:spLocks noGrp="1"/>
          </p:cNvSpPr>
          <p:nvPr>
            <p:ph type="body" orient="vert" idx="1"/>
          </p:nvPr>
        </p:nvSpPr>
        <p:spPr>
          <a:xfrm>
            <a:off x="838200" y="365125"/>
            <a:ext cx="7734300" cy="5811838"/>
          </a:xfrm>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17/04/2018</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34166544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Diapositivo de Título com Imagem">
    <p:spTree>
      <p:nvGrpSpPr>
        <p:cNvPr id="1" name=""/>
        <p:cNvGrpSpPr/>
        <p:nvPr/>
      </p:nvGrpSpPr>
      <p:grpSpPr>
        <a:xfrm>
          <a:off x="0" y="0"/>
          <a:ext cx="0" cy="0"/>
          <a:chOff x="0" y="0"/>
          <a:chExt cx="0" cy="0"/>
        </a:xfrm>
      </p:grpSpPr>
      <p:sp>
        <p:nvSpPr>
          <p:cNvPr id="2" name="Título 1"/>
          <p:cNvSpPr>
            <a:spLocks noGrp="1"/>
          </p:cNvSpPr>
          <p:nvPr>
            <p:ph type="ctrTitle"/>
          </p:nvPr>
        </p:nvSpPr>
        <p:spPr>
          <a:xfrm>
            <a:off x="1295401" y="1873584"/>
            <a:ext cx="5120640" cy="2560320"/>
          </a:xfrm>
        </p:spPr>
        <p:txBody>
          <a:bodyPr anchor="b">
            <a:normAutofit/>
          </a:bodyPr>
          <a:lstStyle>
            <a:lvl1pPr algn="l">
              <a:defRPr sz="4000">
                <a:solidFill>
                  <a:schemeClr val="tx1"/>
                </a:solidFill>
              </a:defRPr>
            </a:lvl1pPr>
          </a:lstStyle>
          <a:p>
            <a:r>
              <a:rPr lang="pt-PT"/>
              <a:t>Clique para editar o estilo</a:t>
            </a:r>
            <a:endParaRPr lang="pt-PT" dirty="0"/>
          </a:p>
        </p:txBody>
      </p:sp>
      <p:sp>
        <p:nvSpPr>
          <p:cNvPr id="3" name="Subtítulo 2"/>
          <p:cNvSpPr>
            <a:spLocks noGrp="1"/>
          </p:cNvSpPr>
          <p:nvPr>
            <p:ph type="subTitle" idx="1"/>
          </p:nvPr>
        </p:nvSpPr>
        <p:spPr>
          <a:xfrm>
            <a:off x="1295401" y="4572000"/>
            <a:ext cx="5120640" cy="1600200"/>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do subtítulo do Modelo Global</a:t>
            </a:r>
            <a:endParaRPr lang="pt-PT" dirty="0"/>
          </a:p>
        </p:txBody>
      </p:sp>
      <p:sp>
        <p:nvSpPr>
          <p:cNvPr id="15" name="Marcador de Posição da Imagem 14"/>
          <p:cNvSpPr>
            <a:spLocks noGrp="1"/>
          </p:cNvSpPr>
          <p:nvPr>
            <p:ph type="pic" sz="quarter" idx="10"/>
          </p:nvPr>
        </p:nvSpPr>
        <p:spPr>
          <a:xfrm>
            <a:off x="6743703" y="0"/>
            <a:ext cx="5448297" cy="6858000"/>
          </a:xfrm>
          <a:custGeom>
            <a:avLst/>
            <a:gdLst>
              <a:gd name="connsiteX0" fmla="*/ 0 w 5448297"/>
              <a:gd name="connsiteY0" fmla="*/ 0 h 6858000"/>
              <a:gd name="connsiteX1" fmla="*/ 5448297 w 5448297"/>
              <a:gd name="connsiteY1" fmla="*/ 0 h 6858000"/>
              <a:gd name="connsiteX2" fmla="*/ 5448297 w 5448297"/>
              <a:gd name="connsiteY2" fmla="*/ 6858000 h 6858000"/>
              <a:gd name="connsiteX3" fmla="*/ 338667 w 5448297"/>
              <a:gd name="connsiteY3" fmla="*/ 6858000 h 6858000"/>
              <a:gd name="connsiteX4" fmla="*/ 1185333 w 5448297"/>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8297" h="6858000">
                <a:moveTo>
                  <a:pt x="0" y="0"/>
                </a:moveTo>
                <a:lnTo>
                  <a:pt x="5448297" y="0"/>
                </a:lnTo>
                <a:lnTo>
                  <a:pt x="5448297" y="6858000"/>
                </a:lnTo>
                <a:lnTo>
                  <a:pt x="338667" y="6858000"/>
                </a:lnTo>
                <a:lnTo>
                  <a:pt x="1185333" y="4337050"/>
                </a:lnTo>
                <a:close/>
              </a:path>
            </a:pathLst>
          </a:custGeom>
          <a:noFill/>
          <a:ln>
            <a:noFill/>
          </a:ln>
        </p:spPr>
        <p:txBody>
          <a:bodyPr wrap="square" tIns="365760">
            <a:noAutofit/>
          </a:bodyPr>
          <a:lstStyle>
            <a:lvl1pPr marL="0" indent="0" algn="ctr">
              <a:buNone/>
              <a:defRPr sz="2800">
                <a:solidFill>
                  <a:schemeClr val="bg1"/>
                </a:solidFill>
              </a:defRPr>
            </a:lvl1pPr>
          </a:lstStyle>
          <a:p>
            <a:r>
              <a:rPr lang="pt-PT"/>
              <a:t>Clique no ícone para adicionar uma imagem</a:t>
            </a:r>
            <a:endParaRPr lang="pt-PT" dirty="0"/>
          </a:p>
        </p:txBody>
      </p:sp>
    </p:spTree>
    <p:extLst>
      <p:ext uri="{BB962C8B-B14F-4D97-AF65-F5344CB8AC3E}">
        <p14:creationId xmlns:p14="http://schemas.microsoft.com/office/powerpoint/2010/main" val="483467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e Conteúdo 2"/>
          <p:cNvSpPr>
            <a:spLocks noGrp="1"/>
          </p:cNvSpPr>
          <p:nvPr>
            <p:ph idx="1"/>
          </p:nvPr>
        </p:nvSpPr>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17/04/2018</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4095522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PT"/>
              <a:t>Clique para editar o estilo</a:t>
            </a:r>
            <a:endParaRPr lang="en-GB"/>
          </a:p>
        </p:txBody>
      </p:sp>
      <p:sp>
        <p:nvSpPr>
          <p:cNvPr id="3" name="Marcador de Posição do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PT"/>
              <a:t>Editar os estilos de texto do Modelo Global</a:t>
            </a:r>
          </a:p>
        </p:txBody>
      </p:sp>
      <p:sp>
        <p:nvSpPr>
          <p:cNvPr id="4" name="Marcador de Posição da Data 3"/>
          <p:cNvSpPr>
            <a:spLocks noGrp="1"/>
          </p:cNvSpPr>
          <p:nvPr>
            <p:ph type="dt" sz="half" idx="10"/>
          </p:nvPr>
        </p:nvSpPr>
        <p:spPr/>
        <p:txBody>
          <a:bodyPr/>
          <a:lstStyle/>
          <a:p>
            <a:fld id="{F363B6C3-D5CD-4108-BE0B-4B4236FF848F}" type="datetimeFigureOut">
              <a:rPr lang="en-GB" smtClean="0"/>
              <a:t>17/04/2018</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1173759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e Conteúdo 2"/>
          <p:cNvSpPr>
            <a:spLocks noGrp="1"/>
          </p:cNvSpPr>
          <p:nvPr>
            <p:ph sz="half" idx="1"/>
          </p:nvPr>
        </p:nvSpPr>
        <p:spPr>
          <a:xfrm>
            <a:off x="838200" y="1825625"/>
            <a:ext cx="518160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e Conteúdo 3"/>
          <p:cNvSpPr>
            <a:spLocks noGrp="1"/>
          </p:cNvSpPr>
          <p:nvPr>
            <p:ph sz="half" idx="2"/>
          </p:nvPr>
        </p:nvSpPr>
        <p:spPr>
          <a:xfrm>
            <a:off x="6172200" y="1825625"/>
            <a:ext cx="518160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5" name="Marcador de Posição da Data 4"/>
          <p:cNvSpPr>
            <a:spLocks noGrp="1"/>
          </p:cNvSpPr>
          <p:nvPr>
            <p:ph type="dt" sz="half" idx="10"/>
          </p:nvPr>
        </p:nvSpPr>
        <p:spPr/>
        <p:txBody>
          <a:bodyPr/>
          <a:lstStyle/>
          <a:p>
            <a:fld id="{F363B6C3-D5CD-4108-BE0B-4B4236FF848F}" type="datetimeFigureOut">
              <a:rPr lang="en-GB" smtClean="0"/>
              <a:t>17/04/2018</a:t>
            </a:fld>
            <a:endParaRPr lang="en-GB"/>
          </a:p>
        </p:txBody>
      </p:sp>
      <p:sp>
        <p:nvSpPr>
          <p:cNvPr id="6" name="Marcador de Posição do Rodapé 5"/>
          <p:cNvSpPr>
            <a:spLocks noGrp="1"/>
          </p:cNvSpPr>
          <p:nvPr>
            <p:ph type="ftr" sz="quarter" idx="11"/>
          </p:nvPr>
        </p:nvSpPr>
        <p:spPr/>
        <p:txBody>
          <a:bodyPr/>
          <a:lstStyle/>
          <a:p>
            <a:endParaRPr lang="en-GB"/>
          </a:p>
        </p:txBody>
      </p:sp>
      <p:sp>
        <p:nvSpPr>
          <p:cNvPr id="7" name="Marcador de Posição do Número do Diapositivo 6"/>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800059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PT"/>
              <a:t>Clique para editar o estilo</a:t>
            </a:r>
            <a:endParaRPr lang="en-GB"/>
          </a:p>
        </p:txBody>
      </p:sp>
      <p:sp>
        <p:nvSpPr>
          <p:cNvPr id="3" name="Marcador de Posição do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4" name="Marcador de Posição de Conteúdo 3"/>
          <p:cNvSpPr>
            <a:spLocks noGrp="1"/>
          </p:cNvSpPr>
          <p:nvPr>
            <p:ph sz="half" idx="2"/>
          </p:nvPr>
        </p:nvSpPr>
        <p:spPr>
          <a:xfrm>
            <a:off x="839788" y="2505075"/>
            <a:ext cx="5157787"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5" name="Marcador de Posição do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6" name="Marcador de Posição de Conteúdo 5"/>
          <p:cNvSpPr>
            <a:spLocks noGrp="1"/>
          </p:cNvSpPr>
          <p:nvPr>
            <p:ph sz="quarter" idx="4"/>
          </p:nvPr>
        </p:nvSpPr>
        <p:spPr>
          <a:xfrm>
            <a:off x="6172200" y="2505075"/>
            <a:ext cx="5183188"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7" name="Marcador de Posição da Data 6"/>
          <p:cNvSpPr>
            <a:spLocks noGrp="1"/>
          </p:cNvSpPr>
          <p:nvPr>
            <p:ph type="dt" sz="half" idx="10"/>
          </p:nvPr>
        </p:nvSpPr>
        <p:spPr/>
        <p:txBody>
          <a:bodyPr/>
          <a:lstStyle/>
          <a:p>
            <a:fld id="{F363B6C3-D5CD-4108-BE0B-4B4236FF848F}" type="datetimeFigureOut">
              <a:rPr lang="en-GB" smtClean="0"/>
              <a:t>17/04/2018</a:t>
            </a:fld>
            <a:endParaRPr lang="en-GB"/>
          </a:p>
        </p:txBody>
      </p:sp>
      <p:sp>
        <p:nvSpPr>
          <p:cNvPr id="8" name="Marcador de Posição do Rodapé 7"/>
          <p:cNvSpPr>
            <a:spLocks noGrp="1"/>
          </p:cNvSpPr>
          <p:nvPr>
            <p:ph type="ftr" sz="quarter" idx="11"/>
          </p:nvPr>
        </p:nvSpPr>
        <p:spPr/>
        <p:txBody>
          <a:bodyPr/>
          <a:lstStyle/>
          <a:p>
            <a:endParaRPr lang="en-GB"/>
          </a:p>
        </p:txBody>
      </p:sp>
      <p:sp>
        <p:nvSpPr>
          <p:cNvPr id="9" name="Marcador de Posição do Número do Diapositivo 8"/>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3412785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a Data 2"/>
          <p:cNvSpPr>
            <a:spLocks noGrp="1"/>
          </p:cNvSpPr>
          <p:nvPr>
            <p:ph type="dt" sz="half" idx="10"/>
          </p:nvPr>
        </p:nvSpPr>
        <p:spPr/>
        <p:txBody>
          <a:bodyPr/>
          <a:lstStyle/>
          <a:p>
            <a:fld id="{F363B6C3-D5CD-4108-BE0B-4B4236FF848F}" type="datetimeFigureOut">
              <a:rPr lang="en-GB" smtClean="0"/>
              <a:t>17/04/2018</a:t>
            </a:fld>
            <a:endParaRPr lang="en-GB"/>
          </a:p>
        </p:txBody>
      </p:sp>
      <p:sp>
        <p:nvSpPr>
          <p:cNvPr id="4" name="Marcador de Posição do Rodapé 3"/>
          <p:cNvSpPr>
            <a:spLocks noGrp="1"/>
          </p:cNvSpPr>
          <p:nvPr>
            <p:ph type="ftr" sz="quarter" idx="11"/>
          </p:nvPr>
        </p:nvSpPr>
        <p:spPr/>
        <p:txBody>
          <a:bodyPr/>
          <a:lstStyle/>
          <a:p>
            <a:endParaRPr lang="en-GB"/>
          </a:p>
        </p:txBody>
      </p:sp>
      <p:sp>
        <p:nvSpPr>
          <p:cNvPr id="5" name="Marcador de Posição do Número do Diapositivo 4"/>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1658384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Marcador de Posição da Data 1"/>
          <p:cNvSpPr>
            <a:spLocks noGrp="1"/>
          </p:cNvSpPr>
          <p:nvPr>
            <p:ph type="dt" sz="half" idx="10"/>
          </p:nvPr>
        </p:nvSpPr>
        <p:spPr/>
        <p:txBody>
          <a:bodyPr/>
          <a:lstStyle/>
          <a:p>
            <a:fld id="{F363B6C3-D5CD-4108-BE0B-4B4236FF848F}" type="datetimeFigureOut">
              <a:rPr lang="en-GB" smtClean="0"/>
              <a:t>17/04/2018</a:t>
            </a:fld>
            <a:endParaRPr lang="en-GB"/>
          </a:p>
        </p:txBody>
      </p:sp>
      <p:sp>
        <p:nvSpPr>
          <p:cNvPr id="3" name="Marcador de Posição do Rodapé 2"/>
          <p:cNvSpPr>
            <a:spLocks noGrp="1"/>
          </p:cNvSpPr>
          <p:nvPr>
            <p:ph type="ftr" sz="quarter" idx="11"/>
          </p:nvPr>
        </p:nvSpPr>
        <p:spPr/>
        <p:txBody>
          <a:bodyPr/>
          <a:lstStyle/>
          <a:p>
            <a:endParaRPr lang="en-GB"/>
          </a:p>
        </p:txBody>
      </p:sp>
      <p:sp>
        <p:nvSpPr>
          <p:cNvPr id="4" name="Marcador de Posição do Número do Diapositivo 3"/>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580502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PT"/>
              <a:t>Clique para editar o estilo</a:t>
            </a:r>
            <a:endParaRPr lang="en-GB"/>
          </a:p>
        </p:txBody>
      </p:sp>
      <p:sp>
        <p:nvSpPr>
          <p:cNvPr id="3" name="Marcador de Posição de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o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p:cNvSpPr>
            <a:spLocks noGrp="1"/>
          </p:cNvSpPr>
          <p:nvPr>
            <p:ph type="dt" sz="half" idx="10"/>
          </p:nvPr>
        </p:nvSpPr>
        <p:spPr/>
        <p:txBody>
          <a:bodyPr/>
          <a:lstStyle/>
          <a:p>
            <a:fld id="{F363B6C3-D5CD-4108-BE0B-4B4236FF848F}" type="datetimeFigureOut">
              <a:rPr lang="en-GB" smtClean="0"/>
              <a:t>17/04/2018</a:t>
            </a:fld>
            <a:endParaRPr lang="en-GB"/>
          </a:p>
        </p:txBody>
      </p:sp>
      <p:sp>
        <p:nvSpPr>
          <p:cNvPr id="6" name="Marcador de Posição do Rodapé 5"/>
          <p:cNvSpPr>
            <a:spLocks noGrp="1"/>
          </p:cNvSpPr>
          <p:nvPr>
            <p:ph type="ftr" sz="quarter" idx="11"/>
          </p:nvPr>
        </p:nvSpPr>
        <p:spPr/>
        <p:txBody>
          <a:bodyPr/>
          <a:lstStyle/>
          <a:p>
            <a:endParaRPr lang="en-GB"/>
          </a:p>
        </p:txBody>
      </p:sp>
      <p:sp>
        <p:nvSpPr>
          <p:cNvPr id="7" name="Marcador de Posição do Número do Diapositivo 6"/>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391615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PT"/>
              <a:t>Clique para editar o estilo</a:t>
            </a:r>
            <a:endParaRPr lang="en-GB"/>
          </a:p>
        </p:txBody>
      </p:sp>
      <p:sp>
        <p:nvSpPr>
          <p:cNvPr id="3" name="Marcador de Posição d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Marcador de Posição do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p:cNvSpPr>
            <a:spLocks noGrp="1"/>
          </p:cNvSpPr>
          <p:nvPr>
            <p:ph type="dt" sz="half" idx="10"/>
          </p:nvPr>
        </p:nvSpPr>
        <p:spPr/>
        <p:txBody>
          <a:bodyPr/>
          <a:lstStyle/>
          <a:p>
            <a:fld id="{F363B6C3-D5CD-4108-BE0B-4B4236FF848F}" type="datetimeFigureOut">
              <a:rPr lang="en-GB" smtClean="0"/>
              <a:t>17/04/2018</a:t>
            </a:fld>
            <a:endParaRPr lang="en-GB"/>
          </a:p>
        </p:txBody>
      </p:sp>
      <p:sp>
        <p:nvSpPr>
          <p:cNvPr id="6" name="Marcador de Posição do Rodapé 5"/>
          <p:cNvSpPr>
            <a:spLocks noGrp="1"/>
          </p:cNvSpPr>
          <p:nvPr>
            <p:ph type="ftr" sz="quarter" idx="11"/>
          </p:nvPr>
        </p:nvSpPr>
        <p:spPr/>
        <p:txBody>
          <a:bodyPr/>
          <a:lstStyle/>
          <a:p>
            <a:endParaRPr lang="en-GB"/>
          </a:p>
        </p:txBody>
      </p:sp>
      <p:sp>
        <p:nvSpPr>
          <p:cNvPr id="7" name="Marcador de Posição do Número do Diapositivo 6"/>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71304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PT"/>
              <a:t>Clique para editar o estilo</a:t>
            </a:r>
            <a:endParaRPr lang="en-GB"/>
          </a:p>
        </p:txBody>
      </p:sp>
      <p:sp>
        <p:nvSpPr>
          <p:cNvPr id="3" name="Marcador de Posição do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63B6C3-D5CD-4108-BE0B-4B4236FF848F}" type="datetimeFigureOut">
              <a:rPr lang="en-GB" smtClean="0"/>
              <a:t>17/04/2018</a:t>
            </a:fld>
            <a:endParaRPr lang="en-GB"/>
          </a:p>
        </p:txBody>
      </p:sp>
      <p:sp>
        <p:nvSpPr>
          <p:cNvPr id="5" name="Marcador de Posição do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Marcador de Posição do Número do Diapositivo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338445-CB7F-4D53-8DB1-C9B91C31EFA2}" type="slidenum">
              <a:rPr lang="en-GB" smtClean="0"/>
              <a:t>‹nº›</a:t>
            </a:fld>
            <a:endParaRPr lang="en-GB"/>
          </a:p>
        </p:txBody>
      </p:sp>
    </p:spTree>
    <p:extLst>
      <p:ext uri="{BB962C8B-B14F-4D97-AF65-F5344CB8AC3E}">
        <p14:creationId xmlns:p14="http://schemas.microsoft.com/office/powerpoint/2010/main" val="312609996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6041" y="1972728"/>
            <a:ext cx="7221582" cy="2560320"/>
          </a:xfrm>
        </p:spPr>
        <p:txBody>
          <a:bodyPr>
            <a:normAutofit/>
          </a:bodyPr>
          <a:lstStyle/>
          <a:p>
            <a:pPr algn="l" defTabSz="914400">
              <a:lnSpc>
                <a:spcPct val="90000"/>
              </a:lnSpc>
              <a:spcBef>
                <a:spcPts val="0"/>
              </a:spcBef>
              <a:buNone/>
            </a:pPr>
            <a:r>
              <a:rPr lang="en-GB" sz="3600" b="1" dirty="0">
                <a:solidFill>
                  <a:srgbClr val="002060"/>
                </a:solidFill>
                <a:latin typeface="Yu Gothic UI" panose="020B0500000000000000" pitchFamily="34" charset="-128"/>
                <a:ea typeface="Yu Gothic UI" panose="020B0500000000000000" pitchFamily="34" charset="-128"/>
                <a:cs typeface="Khmer UI" panose="020B0502040204020203" pitchFamily="34" charset="0"/>
              </a:rPr>
              <a:t>Renesas MCU Car Rally 2018</a:t>
            </a:r>
            <a:r>
              <a:rPr lang="pt-PT" dirty="0">
                <a:solidFill>
                  <a:srgbClr val="595959"/>
                </a:solidFill>
                <a:latin typeface="Arial" panose="020B0604020202020204" pitchFamily="34" charset="0"/>
                <a:cs typeface="Arial" panose="020B0604020202020204" pitchFamily="34" charset="0"/>
              </a:rPr>
              <a:t/>
            </a:r>
            <a:br>
              <a:rPr lang="pt-PT" dirty="0">
                <a:solidFill>
                  <a:srgbClr val="595959"/>
                </a:solidFill>
                <a:latin typeface="Arial" panose="020B0604020202020204" pitchFamily="34" charset="0"/>
                <a:cs typeface="Arial" panose="020B0604020202020204" pitchFamily="34" charset="0"/>
              </a:rPr>
            </a:br>
            <a:endParaRPr lang="pt-PT" sz="4000" b="0" i="0" dirty="0">
              <a:solidFill>
                <a:srgbClr val="595959"/>
              </a:solidFill>
              <a:latin typeface="Arial" panose="020B0604020202020204" pitchFamily="34" charset="0"/>
              <a:cs typeface="Arial" panose="020B0604020202020204" pitchFamily="34" charset="0"/>
            </a:endParaRPr>
          </a:p>
        </p:txBody>
      </p:sp>
      <p:sp>
        <p:nvSpPr>
          <p:cNvPr id="3" name="Subtítulo 2"/>
          <p:cNvSpPr>
            <a:spLocks noGrp="1"/>
          </p:cNvSpPr>
          <p:nvPr>
            <p:ph type="subTitle" idx="1"/>
          </p:nvPr>
        </p:nvSpPr>
        <p:spPr>
          <a:xfrm>
            <a:off x="639454" y="3879641"/>
            <a:ext cx="5120640" cy="1600200"/>
          </a:xfrm>
        </p:spPr>
        <p:txBody>
          <a:bodyPr/>
          <a:lstStyle/>
          <a:p>
            <a:pPr marL="0" indent="0" algn="l">
              <a:buNone/>
            </a:pPr>
            <a:r>
              <a:rPr lang="en-US" sz="2400" b="0" i="0" dirty="0" smtClean="0">
                <a:latin typeface="+mj-lt"/>
              </a:rPr>
              <a:t>USW Team</a:t>
            </a:r>
            <a:endParaRPr lang="en-US" sz="2400" b="0" i="0" dirty="0">
              <a:latin typeface="+mj-lt"/>
            </a:endParaRPr>
          </a:p>
        </p:txBody>
      </p:sp>
      <p:sp>
        <p:nvSpPr>
          <p:cNvPr id="4" name="CaixaDeTexto 3"/>
          <p:cNvSpPr txBox="1"/>
          <p:nvPr/>
        </p:nvSpPr>
        <p:spPr>
          <a:xfrm>
            <a:off x="639454" y="5301188"/>
            <a:ext cx="5259322" cy="1446550"/>
          </a:xfrm>
          <a:prstGeom prst="rect">
            <a:avLst/>
          </a:prstGeom>
          <a:noFill/>
        </p:spPr>
        <p:txBody>
          <a:bodyPr wrap="square" rtlCol="0">
            <a:spAutoFit/>
          </a:bodyPr>
          <a:lstStyle/>
          <a:p>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Students:</a:t>
            </a: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13013521</a:t>
            </a:r>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a:t>
            </a:r>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Thomas Brown </a:t>
            </a:r>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a:t>
            </a:r>
            <a:r>
              <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MEng Electrical and Electronic Engineering</a:t>
            </a: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15021106 </a:t>
            </a:r>
            <a:r>
              <a:rPr lang="en-GB" sz="1200" dirty="0" err="1">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Kayin</a:t>
            </a:r>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Templar–</a:t>
            </a:r>
            <a:r>
              <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a:t>
            </a:r>
            <a:r>
              <a:rPr lang="en-GB" sz="800" dirty="0" smtClean="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MEng </a:t>
            </a:r>
            <a:r>
              <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Electrical and Electronic Engineering</a:t>
            </a:r>
            <a:endPar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endParaRP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14031329 Miguel Santos –</a:t>
            </a:r>
            <a:r>
              <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MEng Computer Systems Engineering</a:t>
            </a:r>
          </a:p>
          <a:p>
            <a:endPar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endParaRPr>
          </a:p>
          <a:p>
            <a:pPr algn="ctr"/>
            <a:endPar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endParaRPr>
          </a:p>
          <a:p>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Lecturer:</a:t>
            </a: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Prof Gouping Liu</a:t>
            </a:r>
          </a:p>
        </p:txBody>
      </p:sp>
      <p:sp>
        <p:nvSpPr>
          <p:cNvPr id="7" name="CaixaDeTexto 6"/>
          <p:cNvSpPr txBox="1"/>
          <p:nvPr/>
        </p:nvSpPr>
        <p:spPr>
          <a:xfrm>
            <a:off x="2201776" y="195392"/>
            <a:ext cx="4641395" cy="307777"/>
          </a:xfrm>
          <a:prstGeom prst="rect">
            <a:avLst/>
          </a:prstGeom>
          <a:noFill/>
        </p:spPr>
        <p:txBody>
          <a:bodyPr wrap="square" rtlCol="0">
            <a:spAutoFit/>
          </a:bodyPr>
          <a:lstStyle/>
          <a:p>
            <a:r>
              <a:rPr lang="en-GB" sz="1400" b="1" dirty="0">
                <a:solidFill>
                  <a:schemeClr val="tx1">
                    <a:lumMod val="50000"/>
                    <a:lumOff val="50000"/>
                  </a:schemeClr>
                </a:solidFill>
                <a:latin typeface="Yu Gothic UI" panose="020B0500000000000000" pitchFamily="34" charset="-128"/>
                <a:ea typeface="Yu Gothic UI" panose="020B0500000000000000" pitchFamily="34" charset="-128"/>
              </a:rPr>
              <a:t>Faculty of Computing, Engineering and Science</a:t>
            </a:r>
          </a:p>
        </p:txBody>
      </p:sp>
      <p:sp>
        <p:nvSpPr>
          <p:cNvPr id="8" name="CaixaDeTexto 7"/>
          <p:cNvSpPr txBox="1"/>
          <p:nvPr/>
        </p:nvSpPr>
        <p:spPr>
          <a:xfrm>
            <a:off x="2529438" y="436951"/>
            <a:ext cx="4641395" cy="523220"/>
          </a:xfrm>
          <a:prstGeom prst="rect">
            <a:avLst/>
          </a:prstGeom>
          <a:noFill/>
        </p:spPr>
        <p:txBody>
          <a:bodyPr wrap="square" rtlCol="0">
            <a:spAutoFit/>
          </a:bodyPr>
          <a:lstStyle/>
          <a:p>
            <a:r>
              <a:rPr lang="en-GB" sz="1400" dirty="0">
                <a:solidFill>
                  <a:schemeClr val="tx1">
                    <a:lumMod val="50000"/>
                    <a:lumOff val="50000"/>
                  </a:schemeClr>
                </a:solidFill>
                <a:latin typeface="Yu Gothic UI" panose="020B0500000000000000" pitchFamily="34" charset="-128"/>
                <a:ea typeface="Yu Gothic UI" panose="020B0500000000000000" pitchFamily="34" charset="-128"/>
              </a:rPr>
              <a:t>University of South Wales – 2017/18</a:t>
            </a:r>
          </a:p>
          <a:p>
            <a:endParaRPr lang="en-GB" sz="1400" dirty="0">
              <a:solidFill>
                <a:schemeClr val="tx1">
                  <a:lumMod val="50000"/>
                  <a:lumOff val="50000"/>
                </a:schemeClr>
              </a:solidFill>
            </a:endParaRPr>
          </a:p>
        </p:txBody>
      </p:sp>
      <p:sp>
        <p:nvSpPr>
          <p:cNvPr id="11" name="CaixaDeTexto 10"/>
          <p:cNvSpPr txBox="1"/>
          <p:nvPr/>
        </p:nvSpPr>
        <p:spPr>
          <a:xfrm>
            <a:off x="2852459" y="904656"/>
            <a:ext cx="2311851" cy="646331"/>
          </a:xfrm>
          <a:prstGeom prst="rect">
            <a:avLst/>
          </a:prstGeom>
          <a:noFill/>
        </p:spPr>
        <p:txBody>
          <a:bodyPr wrap="none" rtlCol="0">
            <a:spAutoFit/>
          </a:bodyPr>
          <a:lstStyle/>
          <a:p>
            <a:r>
              <a:rPr lang="en-GB" b="1" dirty="0">
                <a:solidFill>
                  <a:schemeClr val="tx1">
                    <a:lumMod val="65000"/>
                    <a:lumOff val="35000"/>
                  </a:schemeClr>
                </a:solidFill>
                <a:latin typeface="Yu Gothic UI" panose="020B0500000000000000" pitchFamily="34" charset="-128"/>
                <a:ea typeface="Yu Gothic UI" panose="020B0500000000000000" pitchFamily="34" charset="-128"/>
              </a:rPr>
              <a:t>MEng Group Project</a:t>
            </a:r>
          </a:p>
          <a:p>
            <a:endParaRPr lang="en-GB" dirty="0"/>
          </a:p>
        </p:txBody>
      </p:sp>
      <p:sp>
        <p:nvSpPr>
          <p:cNvPr id="30" name="Retângulo 29"/>
          <p:cNvSpPr/>
          <p:nvPr/>
        </p:nvSpPr>
        <p:spPr>
          <a:xfrm rot="20571027">
            <a:off x="7161720" y="-112802"/>
            <a:ext cx="58493" cy="460515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Retângulo 30"/>
          <p:cNvSpPr/>
          <p:nvPr/>
        </p:nvSpPr>
        <p:spPr>
          <a:xfrm rot="1276591">
            <a:off x="7331677" y="4259756"/>
            <a:ext cx="70019" cy="270561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050" name="Picture 2" descr="uni_usw_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860" y="0"/>
            <a:ext cx="1511300" cy="1550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Marcador de Posição da Imagem 5"/>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32" t="390" r="10630" b="390"/>
          <a:stretch/>
        </p:blipFill>
        <p:spPr>
          <a:xfrm>
            <a:off x="6539958" y="0"/>
            <a:ext cx="6120000" cy="6858000"/>
          </a:xfrm>
        </p:spPr>
      </p:pic>
    </p:spTree>
    <p:extLst>
      <p:ext uri="{BB962C8B-B14F-4D97-AF65-F5344CB8AC3E}">
        <p14:creationId xmlns:p14="http://schemas.microsoft.com/office/powerpoint/2010/main" val="34109806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Electrical</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10</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8" name="Marcador de Posição de Conteúdo 8">
            <a:extLst>
              <a:ext uri="{FF2B5EF4-FFF2-40B4-BE49-F238E27FC236}">
                <a16:creationId xmlns:a16="http://schemas.microsoft.com/office/drawing/2014/main" id="{3FFD68B8-B030-41C0-B6C4-AB25AA5C988E}"/>
              </a:ext>
            </a:extLst>
          </p:cNvPr>
          <p:cNvSpPr>
            <a:spLocks noGrp="1"/>
          </p:cNvSpPr>
          <p:nvPr/>
        </p:nvSpPr>
        <p:spPr>
          <a:xfrm>
            <a:off x="838200" y="1690688"/>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Accelerometer</a:t>
            </a:r>
          </a:p>
          <a:p>
            <a:pPr lvl="1"/>
            <a:r>
              <a:rPr lang="en-GB" sz="1800" b="1" dirty="0">
                <a:latin typeface="Yu Gothic UI" panose="020B0500000000000000" pitchFamily="34" charset="-128"/>
                <a:ea typeface="Yu Gothic UI" panose="020B0500000000000000" pitchFamily="34" charset="-128"/>
              </a:rPr>
              <a:t>Speed and Acceleration Control</a:t>
            </a:r>
          </a:p>
          <a:p>
            <a:pPr marL="1257300" lvl="2" indent="-342900">
              <a:lnSpc>
                <a:spcPct val="150000"/>
              </a:lnSpc>
              <a:buFont typeface="+mj-lt"/>
              <a:buAutoNum type="arabicPeriod"/>
            </a:pPr>
            <a:r>
              <a:rPr lang="en-GB" sz="1800" dirty="0">
                <a:solidFill>
                  <a:schemeClr val="accent5">
                    <a:lumMod val="75000"/>
                  </a:schemeClr>
                </a:solidFill>
                <a:latin typeface="Yu Gothic UI" panose="020B0500000000000000" pitchFamily="34" charset="-128"/>
                <a:ea typeface="Yu Gothic UI" panose="020B0500000000000000" pitchFamily="34" charset="-128"/>
              </a:rPr>
              <a:t>Secondary method of speed </a:t>
            </a:r>
            <a:r>
              <a:rPr lang="en-GB" sz="1800" dirty="0" smtClean="0">
                <a:solidFill>
                  <a:schemeClr val="accent5">
                    <a:lumMod val="75000"/>
                  </a:schemeClr>
                </a:solidFill>
                <a:latin typeface="Yu Gothic UI" panose="020B0500000000000000" pitchFamily="34" charset="-128"/>
                <a:ea typeface="Yu Gothic UI" panose="020B0500000000000000" pitchFamily="34" charset="-128"/>
              </a:rPr>
              <a:t>control.</a:t>
            </a:r>
            <a:endParaRPr lang="en-GB" sz="1800" dirty="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Font typeface="+mj-lt"/>
              <a:buAutoNum type="arabicPeriod"/>
            </a:pPr>
            <a:endParaRPr lang="en-GB" sz="1600" dirty="0">
              <a:solidFill>
                <a:schemeClr val="accent5">
                  <a:lumMod val="75000"/>
                </a:schemeClr>
              </a:solidFill>
              <a:latin typeface="Yu Gothic UI" panose="020B0500000000000000" pitchFamily="34" charset="-128"/>
              <a:ea typeface="Yu Gothic UI" panose="020B0500000000000000" pitchFamily="34" charset="-128"/>
            </a:endParaRPr>
          </a:p>
          <a:p>
            <a:pPr marL="1257300" lvl="2" indent="-342900">
              <a:lnSpc>
                <a:spcPct val="150000"/>
              </a:lnSpc>
              <a:buFont typeface="+mj-lt"/>
              <a:buAutoNum type="arabicPeriod"/>
            </a:pPr>
            <a:r>
              <a:rPr lang="en-GB" sz="1800" dirty="0">
                <a:solidFill>
                  <a:schemeClr val="accent5">
                    <a:lumMod val="75000"/>
                  </a:schemeClr>
                </a:solidFill>
                <a:latin typeface="Yu Gothic UI" panose="020B0500000000000000" pitchFamily="34" charset="-128"/>
                <a:ea typeface="Yu Gothic UI" panose="020B0500000000000000" pitchFamily="34" charset="-128"/>
              </a:rPr>
              <a:t>Also used for braking and acceleration </a:t>
            </a:r>
            <a:r>
              <a:rPr lang="en-GB" sz="1800" dirty="0" smtClean="0">
                <a:solidFill>
                  <a:schemeClr val="accent5">
                    <a:lumMod val="75000"/>
                  </a:schemeClr>
                </a:solidFill>
                <a:latin typeface="Yu Gothic UI" panose="020B0500000000000000" pitchFamily="34" charset="-128"/>
                <a:ea typeface="Yu Gothic UI" panose="020B0500000000000000" pitchFamily="34" charset="-128"/>
              </a:rPr>
              <a:t>feedback.</a:t>
            </a:r>
            <a:endParaRPr lang="en-GB" sz="1800" dirty="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Font typeface="+mj-lt"/>
              <a:buAutoNum type="arabicPeriod"/>
            </a:pPr>
            <a:endParaRPr lang="en-GB" sz="1600" dirty="0">
              <a:solidFill>
                <a:schemeClr val="accent5">
                  <a:lumMod val="75000"/>
                </a:schemeClr>
              </a:solidFill>
              <a:latin typeface="Yu Gothic UI" panose="020B0500000000000000" pitchFamily="34" charset="-128"/>
              <a:ea typeface="Yu Gothic UI" panose="020B0500000000000000" pitchFamily="34" charset="-128"/>
            </a:endParaRPr>
          </a:p>
          <a:p>
            <a:pPr marL="1257300" lvl="2" indent="-342900">
              <a:lnSpc>
                <a:spcPct val="150000"/>
              </a:lnSpc>
              <a:buFont typeface="+mj-lt"/>
              <a:buAutoNum type="arabicPeriod"/>
            </a:pPr>
            <a:r>
              <a:rPr lang="en-GB" sz="1800" dirty="0">
                <a:solidFill>
                  <a:schemeClr val="accent5">
                    <a:lumMod val="75000"/>
                  </a:schemeClr>
                </a:solidFill>
                <a:latin typeface="Yu Gothic UI" panose="020B0500000000000000" pitchFamily="34" charset="-128"/>
                <a:ea typeface="Yu Gothic UI" panose="020B0500000000000000" pitchFamily="34" charset="-128"/>
              </a:rPr>
              <a:t>Two axis accelerometer sends two </a:t>
            </a:r>
            <a:r>
              <a:rPr lang="en-GB" sz="1800" dirty="0" smtClean="0">
                <a:solidFill>
                  <a:schemeClr val="accent5">
                    <a:lumMod val="75000"/>
                  </a:schemeClr>
                </a:solidFill>
                <a:latin typeface="Yu Gothic UI" panose="020B0500000000000000" pitchFamily="34" charset="-128"/>
                <a:ea typeface="Yu Gothic UI" panose="020B0500000000000000" pitchFamily="34" charset="-128"/>
              </a:rPr>
              <a:t>PWM </a:t>
            </a:r>
            <a:r>
              <a:rPr lang="en-GB" sz="1800" dirty="0">
                <a:solidFill>
                  <a:schemeClr val="accent5">
                    <a:lumMod val="75000"/>
                  </a:schemeClr>
                </a:solidFill>
                <a:latin typeface="Yu Gothic UI" panose="020B0500000000000000" pitchFamily="34" charset="-128"/>
                <a:ea typeface="Yu Gothic UI" panose="020B0500000000000000" pitchFamily="34" charset="-128"/>
              </a:rPr>
              <a:t>signals to MCU </a:t>
            </a:r>
            <a:r>
              <a:rPr lang="en-GB" sz="1800" dirty="0" smtClean="0">
                <a:solidFill>
                  <a:schemeClr val="accent5">
                    <a:lumMod val="75000"/>
                  </a:schemeClr>
                </a:solidFill>
                <a:latin typeface="Yu Gothic UI" panose="020B0500000000000000" pitchFamily="34" charset="-128"/>
                <a:ea typeface="Yu Gothic UI" panose="020B0500000000000000" pitchFamily="34" charset="-128"/>
              </a:rPr>
              <a:t>board.</a:t>
            </a:r>
            <a:endParaRPr lang="en-GB" sz="2200" dirty="0">
              <a:latin typeface="Yu Gothic UI" panose="020B0500000000000000" pitchFamily="34" charset="-128"/>
              <a:ea typeface="Yu Gothic UI" panose="020B0500000000000000" pitchFamily="34" charset="-128"/>
            </a:endParaRPr>
          </a:p>
        </p:txBody>
      </p:sp>
      <p:pic>
        <p:nvPicPr>
          <p:cNvPr id="18" name="Picture 17">
            <a:extLst>
              <a:ext uri="{FF2B5EF4-FFF2-40B4-BE49-F238E27FC236}">
                <a16:creationId xmlns:a16="http://schemas.microsoft.com/office/drawing/2014/main" id="{39D8ECFB-F7B0-4CB6-B681-09E225E9450F}"/>
              </a:ext>
            </a:extLst>
          </p:cNvPr>
          <p:cNvPicPr/>
          <p:nvPr/>
        </p:nvPicPr>
        <p:blipFill rotWithShape="1">
          <a:blip r:embed="rId2">
            <a:extLst>
              <a:ext uri="{28A0092B-C50C-407E-A947-70E740481C1C}">
                <a14:useLocalDpi xmlns:a14="http://schemas.microsoft.com/office/drawing/2010/main" val="0"/>
              </a:ext>
            </a:extLst>
          </a:blip>
          <a:srcRect l="15864" t="15864" r="14852" b="17634"/>
          <a:stretch/>
        </p:blipFill>
        <p:spPr bwMode="auto">
          <a:xfrm>
            <a:off x="8893175" y="1543323"/>
            <a:ext cx="1979295" cy="1899920"/>
          </a:xfrm>
          <a:prstGeom prst="rect">
            <a:avLst/>
          </a:prstGeom>
          <a:ln>
            <a:noFill/>
          </a:ln>
          <a:extLst>
            <a:ext uri="{53640926-AAD7-44D8-BBD7-CCE9431645EC}">
              <a14:shadowObscured xmlns:a14="http://schemas.microsoft.com/office/drawing/2010/main"/>
            </a:ext>
          </a:extLst>
        </p:spPr>
      </p:pic>
      <p:pic>
        <p:nvPicPr>
          <p:cNvPr id="19" name="Picture 18">
            <a:extLst>
              <a:ext uri="{FF2B5EF4-FFF2-40B4-BE49-F238E27FC236}">
                <a16:creationId xmlns:a16="http://schemas.microsoft.com/office/drawing/2014/main" id="{7E95D85F-2578-45CC-9795-D02EA8CB66BD}"/>
              </a:ext>
            </a:extLst>
          </p:cNvPr>
          <p:cNvPicPr/>
          <p:nvPr/>
        </p:nvPicPr>
        <p:blipFill rotWithShape="1">
          <a:blip r:embed="rId3">
            <a:extLst>
              <a:ext uri="{28A0092B-C50C-407E-A947-70E740481C1C}">
                <a14:useLocalDpi xmlns:a14="http://schemas.microsoft.com/office/drawing/2010/main" val="0"/>
              </a:ext>
            </a:extLst>
          </a:blip>
          <a:srcRect l="56053" t="35269" r="33133" b="52397"/>
          <a:stretch/>
        </p:blipFill>
        <p:spPr bwMode="auto">
          <a:xfrm>
            <a:off x="8893175" y="3713117"/>
            <a:ext cx="2178050" cy="139700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742656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Electrical</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11</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8" name="Marcador de Posição de Conteúdo 8">
            <a:extLst>
              <a:ext uri="{FF2B5EF4-FFF2-40B4-BE49-F238E27FC236}">
                <a16:creationId xmlns:a16="http://schemas.microsoft.com/office/drawing/2014/main" id="{3FFD68B8-B030-41C0-B6C4-AB25AA5C988E}"/>
              </a:ext>
            </a:extLst>
          </p:cNvPr>
          <p:cNvSpPr>
            <a:spLocks noGrp="1"/>
          </p:cNvSpPr>
          <p:nvPr/>
        </p:nvSpPr>
        <p:spPr>
          <a:xfrm>
            <a:off x="838200" y="1552379"/>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Power B</a:t>
            </a:r>
            <a:r>
              <a:rPr lang="en-GB" sz="1800" dirty="0" smtClean="0">
                <a:latin typeface="Yu Gothic UI" panose="020B0500000000000000" pitchFamily="34" charset="-128"/>
                <a:ea typeface="Yu Gothic UI" panose="020B0500000000000000" pitchFamily="34" charset="-128"/>
              </a:rPr>
              <a:t>oard</a:t>
            </a:r>
            <a:endParaRPr lang="en-GB" sz="1800" dirty="0">
              <a:latin typeface="Yu Gothic UI" panose="020B0500000000000000" pitchFamily="34" charset="-128"/>
              <a:ea typeface="Yu Gothic UI" panose="020B0500000000000000" pitchFamily="34" charset="-128"/>
            </a:endParaRPr>
          </a:p>
          <a:p>
            <a:pPr lvl="1"/>
            <a:r>
              <a:rPr lang="en-GB" sz="1800" b="1" dirty="0">
                <a:latin typeface="Yu Gothic UI" panose="020B0500000000000000" pitchFamily="34" charset="-128"/>
                <a:ea typeface="Yu Gothic UI" panose="020B0500000000000000" pitchFamily="34" charset="-128"/>
              </a:rPr>
              <a:t>Delay C</a:t>
            </a:r>
            <a:r>
              <a:rPr lang="en-GB" sz="1800" b="1" dirty="0" smtClean="0">
                <a:latin typeface="Yu Gothic UI" panose="020B0500000000000000" pitchFamily="34" charset="-128"/>
                <a:ea typeface="Yu Gothic UI" panose="020B0500000000000000" pitchFamily="34" charset="-128"/>
              </a:rPr>
              <a:t>ircuit</a:t>
            </a:r>
            <a:endParaRPr lang="en-GB" sz="1800" b="1" dirty="0">
              <a:latin typeface="Yu Gothic UI" panose="020B0500000000000000" pitchFamily="34" charset="-128"/>
              <a:ea typeface="Yu Gothic UI" panose="020B0500000000000000" pitchFamily="34" charset="-128"/>
            </a:endParaRPr>
          </a:p>
        </p:txBody>
      </p:sp>
      <p:pic>
        <p:nvPicPr>
          <p:cNvPr id="10" name="Picture 9">
            <a:extLst>
              <a:ext uri="{FF2B5EF4-FFF2-40B4-BE49-F238E27FC236}">
                <a16:creationId xmlns:a16="http://schemas.microsoft.com/office/drawing/2014/main" id="{174FA99E-9948-4A83-B60B-AE9E109D0A1E}"/>
              </a:ext>
            </a:extLst>
          </p:cNvPr>
          <p:cNvPicPr/>
          <p:nvPr/>
        </p:nvPicPr>
        <p:blipFill rotWithShape="1">
          <a:blip r:embed="rId2">
            <a:extLst>
              <a:ext uri="{28A0092B-C50C-407E-A947-70E740481C1C}">
                <a14:useLocalDpi xmlns:a14="http://schemas.microsoft.com/office/drawing/2010/main" val="0"/>
              </a:ext>
            </a:extLst>
          </a:blip>
          <a:srcRect t="770" r="20737" b="30745"/>
          <a:stretch/>
        </p:blipFill>
        <p:spPr bwMode="auto">
          <a:xfrm>
            <a:off x="7909168" y="1027906"/>
            <a:ext cx="2315845" cy="4789805"/>
          </a:xfrm>
          <a:prstGeom prst="rect">
            <a:avLst/>
          </a:prstGeom>
          <a:noFill/>
          <a:ln>
            <a:noFill/>
          </a:ln>
          <a:extLst>
            <a:ext uri="{53640926-AAD7-44D8-BBD7-CCE9431645EC}">
              <a14:shadowObscured xmlns:a14="http://schemas.microsoft.com/office/drawing/2010/main"/>
            </a:ext>
          </a:extLst>
        </p:spPr>
      </p:pic>
      <p:pic>
        <p:nvPicPr>
          <p:cNvPr id="12" name="Picture 11">
            <a:extLst>
              <a:ext uri="{FF2B5EF4-FFF2-40B4-BE49-F238E27FC236}">
                <a16:creationId xmlns:a16="http://schemas.microsoft.com/office/drawing/2014/main" id="{CA238540-3414-4B1D-9470-5A094526C46C}"/>
              </a:ext>
            </a:extLst>
          </p:cNvPr>
          <p:cNvPicPr/>
          <p:nvPr/>
        </p:nvPicPr>
        <p:blipFill rotWithShape="1">
          <a:blip r:embed="rId3" cstate="print">
            <a:extLst>
              <a:ext uri="{28A0092B-C50C-407E-A947-70E740481C1C}">
                <a14:useLocalDpi xmlns:a14="http://schemas.microsoft.com/office/drawing/2010/main" val="0"/>
              </a:ext>
            </a:extLst>
          </a:blip>
          <a:srcRect l="12360" t="24472" r="54330" b="11444"/>
          <a:stretch/>
        </p:blipFill>
        <p:spPr bwMode="auto">
          <a:xfrm rot="5400000">
            <a:off x="1696858" y="2011373"/>
            <a:ext cx="3895676" cy="450816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9462987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p:nvPr/>
        </p:nvSpPr>
        <p:spPr>
          <a:xfrm>
            <a:off x="0" y="6311900"/>
            <a:ext cx="12192000" cy="5568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7F7F7F"/>
              </a:solidFill>
              <a:latin typeface="Calibri"/>
              <a:ea typeface="Calibri"/>
              <a:cs typeface="Calibri"/>
              <a:sym typeface="Calibri"/>
            </a:endParaRPr>
          </a:p>
        </p:txBody>
      </p:sp>
      <p:sp>
        <p:nvSpPr>
          <p:cNvPr id="224" name="Shape 224"/>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Autofit/>
          </a:bodyPr>
          <a:lstStyle/>
          <a:p>
            <a:pPr marL="0" marR="0" lvl="0" indent="0" algn="l" rtl="0">
              <a:lnSpc>
                <a:spcPct val="150000"/>
              </a:lnSpc>
              <a:spcBef>
                <a:spcPts val="0"/>
              </a:spcBef>
              <a:spcAft>
                <a:spcPts val="0"/>
              </a:spcAft>
              <a:buClr>
                <a:schemeClr val="dk1"/>
              </a:buClr>
              <a:buSzPts val="3200"/>
              <a:buFont typeface="Arial"/>
              <a:buNone/>
            </a:pPr>
            <a:r>
              <a:rPr lang="en-GB" sz="3200" b="0" i="0" u="none" strike="noStrike" cap="none" dirty="0">
                <a:solidFill>
                  <a:schemeClr val="dk1"/>
                </a:solidFill>
                <a:latin typeface="Yu Gothic UI" panose="020B0500000000000000" pitchFamily="34" charset="-128"/>
                <a:ea typeface="Yu Gothic UI" panose="020B0500000000000000" pitchFamily="34" charset="-128"/>
                <a:cs typeface="Arial"/>
                <a:sym typeface="Arial"/>
              </a:rPr>
              <a:t>The car - Electrical</a:t>
            </a:r>
            <a:endParaRPr dirty="0">
              <a:latin typeface="Yu Gothic UI" panose="020B0500000000000000" pitchFamily="34" charset="-128"/>
              <a:ea typeface="Yu Gothic UI" panose="020B0500000000000000" pitchFamily="34" charset="-128"/>
            </a:endParaRPr>
          </a:p>
        </p:txBody>
      </p:sp>
      <p:sp>
        <p:nvSpPr>
          <p:cNvPr id="225" name="Shape 225"/>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GB" sz="1200">
                <a:solidFill>
                  <a:schemeClr val="lt1"/>
                </a:solidFill>
                <a:latin typeface="Arial"/>
                <a:ea typeface="Arial"/>
                <a:cs typeface="Arial"/>
                <a:sym typeface="Arial"/>
              </a:rPr>
              <a:t>12</a:t>
            </a:fld>
            <a:endParaRPr sz="1200">
              <a:solidFill>
                <a:schemeClr val="lt1"/>
              </a:solidFill>
              <a:latin typeface="Arial"/>
              <a:ea typeface="Arial"/>
              <a:cs typeface="Arial"/>
              <a:sym typeface="Arial"/>
            </a:endParaRPr>
          </a:p>
        </p:txBody>
      </p:sp>
      <p:sp>
        <p:nvSpPr>
          <p:cNvPr id="226" name="Shape 226"/>
          <p:cNvSpPr/>
          <p:nvPr/>
        </p:nvSpPr>
        <p:spPr>
          <a:xfrm>
            <a:off x="0" y="-19434"/>
            <a:ext cx="12192000" cy="2379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7F7F7F"/>
              </a:solidFill>
              <a:latin typeface="Calibri"/>
              <a:ea typeface="Calibri"/>
              <a:cs typeface="Calibri"/>
              <a:sym typeface="Calibri"/>
            </a:endParaRPr>
          </a:p>
        </p:txBody>
      </p:sp>
      <p:sp>
        <p:nvSpPr>
          <p:cNvPr id="227" name="Shape 227"/>
          <p:cNvSpPr txBox="1"/>
          <p:nvPr/>
        </p:nvSpPr>
        <p:spPr>
          <a:xfrm>
            <a:off x="0" y="6356350"/>
            <a:ext cx="3416400" cy="5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050">
                <a:solidFill>
                  <a:srgbClr val="8296B0"/>
                </a:solidFill>
                <a:latin typeface="Arial"/>
                <a:ea typeface="Arial"/>
                <a:cs typeface="Arial"/>
                <a:sym typeface="Arial"/>
              </a:rPr>
              <a:t>MEng Group Project – Renesas MCU Car Rally 2017/18</a:t>
            </a:r>
            <a:endParaRPr sz="1050">
              <a:solidFill>
                <a:srgbClr val="8296B0"/>
              </a:solidFill>
              <a:latin typeface="Calibri"/>
              <a:ea typeface="Calibri"/>
              <a:cs typeface="Calibri"/>
              <a:sym typeface="Calibri"/>
            </a:endParaRPr>
          </a:p>
          <a:p>
            <a:pPr marL="0" marR="0" lvl="0" indent="0" algn="l" rtl="0">
              <a:spcBef>
                <a:spcPts val="0"/>
              </a:spcBef>
              <a:spcAft>
                <a:spcPts val="0"/>
              </a:spcAft>
              <a:buNone/>
            </a:pPr>
            <a:endParaRPr sz="1800">
              <a:solidFill>
                <a:srgbClr val="8296B0"/>
              </a:solidFill>
              <a:latin typeface="Calibri"/>
              <a:ea typeface="Calibri"/>
              <a:cs typeface="Calibri"/>
              <a:sym typeface="Calibri"/>
            </a:endParaRPr>
          </a:p>
        </p:txBody>
      </p:sp>
      <p:sp>
        <p:nvSpPr>
          <p:cNvPr id="228" name="Shape 228"/>
          <p:cNvSpPr/>
          <p:nvPr/>
        </p:nvSpPr>
        <p:spPr>
          <a:xfrm>
            <a:off x="234323" y="1690825"/>
            <a:ext cx="10515600" cy="4351200"/>
          </a:xfrm>
          <a:prstGeom prst="rect">
            <a:avLst/>
          </a:prstGeom>
          <a:noFill/>
          <a:ln>
            <a:noFill/>
          </a:ln>
        </p:spPr>
        <p:txBody>
          <a:bodyPr spcFirstLastPara="1" wrap="square" lIns="91425" tIns="45700" rIns="91425" bIns="45700" anchor="t" anchorCtr="0">
            <a:noAutofit/>
          </a:bodyPr>
          <a:lstStyle/>
          <a:p>
            <a:pPr marL="228600" marR="0" lvl="0" indent="-228600" algn="l" rtl="0">
              <a:lnSpc>
                <a:spcPct val="90000"/>
              </a:lnSpc>
              <a:spcBef>
                <a:spcPts val="0"/>
              </a:spcBef>
              <a:spcAft>
                <a:spcPts val="0"/>
              </a:spcAft>
              <a:buClr>
                <a:schemeClr val="dk1"/>
              </a:buClr>
              <a:buSzPts val="1800"/>
              <a:buFont typeface="Noto Sans Symbols"/>
              <a:buChar char="❖"/>
            </a:pPr>
            <a:r>
              <a:rPr lang="en-GB" sz="1800" dirty="0">
                <a:solidFill>
                  <a:schemeClr val="dk1"/>
                </a:solidFill>
                <a:latin typeface="Yu Gothic UI" panose="020B0500000000000000" pitchFamily="34" charset="-128"/>
                <a:ea typeface="Yu Gothic UI" panose="020B0500000000000000" pitchFamily="34" charset="-128"/>
              </a:rPr>
              <a:t>Other peripherals</a:t>
            </a:r>
            <a:endParaRPr dirty="0">
              <a:latin typeface="Yu Gothic UI" panose="020B0500000000000000" pitchFamily="34" charset="-128"/>
              <a:ea typeface="Yu Gothic UI" panose="020B0500000000000000" pitchFamily="34" charset="-128"/>
            </a:endParaRPr>
          </a:p>
          <a:p>
            <a:pPr marL="685800" marR="0" lvl="1" indent="-228600" algn="l" rtl="0">
              <a:lnSpc>
                <a:spcPct val="90000"/>
              </a:lnSpc>
              <a:spcBef>
                <a:spcPts val="500"/>
              </a:spcBef>
              <a:spcAft>
                <a:spcPts val="0"/>
              </a:spcAft>
              <a:buClr>
                <a:schemeClr val="dk1"/>
              </a:buClr>
              <a:buSzPts val="1800"/>
              <a:buFont typeface="Arial"/>
              <a:buChar char="•"/>
            </a:pPr>
            <a:r>
              <a:rPr lang="en-GB" sz="1800" b="1" dirty="0">
                <a:solidFill>
                  <a:schemeClr val="dk1"/>
                </a:solidFill>
                <a:latin typeface="Yu Gothic UI" panose="020B0500000000000000" pitchFamily="34" charset="-128"/>
                <a:ea typeface="Yu Gothic UI" panose="020B0500000000000000" pitchFamily="34" charset="-128"/>
              </a:rPr>
              <a:t>Piezoelectric Buzzer - </a:t>
            </a:r>
            <a:r>
              <a:rPr lang="en-GB" sz="1800" dirty="0">
                <a:solidFill>
                  <a:schemeClr val="dk1"/>
                </a:solidFill>
                <a:latin typeface="Yu Gothic UI" panose="020B0500000000000000" pitchFamily="34" charset="-128"/>
                <a:ea typeface="Yu Gothic UI" panose="020B0500000000000000" pitchFamily="34" charset="-128"/>
              </a:rPr>
              <a:t>Used for </a:t>
            </a:r>
            <a:r>
              <a:rPr lang="en-GB" sz="1800" dirty="0" smtClean="0">
                <a:solidFill>
                  <a:schemeClr val="dk1"/>
                </a:solidFill>
                <a:latin typeface="Yu Gothic UI" panose="020B0500000000000000" pitchFamily="34" charset="-128"/>
                <a:ea typeface="Yu Gothic UI" panose="020B0500000000000000" pitchFamily="34" charset="-128"/>
              </a:rPr>
              <a:t>signalling </a:t>
            </a:r>
            <a:r>
              <a:rPr lang="en-GB" sz="1800" dirty="0">
                <a:solidFill>
                  <a:schemeClr val="dk1"/>
                </a:solidFill>
                <a:latin typeface="Yu Gothic UI" panose="020B0500000000000000" pitchFamily="34" charset="-128"/>
                <a:ea typeface="Yu Gothic UI" panose="020B0500000000000000" pitchFamily="34" charset="-128"/>
              </a:rPr>
              <a:t>start-up, errors </a:t>
            </a:r>
            <a:r>
              <a:rPr lang="en-GB" sz="1800" dirty="0" smtClean="0">
                <a:solidFill>
                  <a:schemeClr val="dk1"/>
                </a:solidFill>
                <a:latin typeface="Yu Gothic UI" panose="020B0500000000000000" pitchFamily="34" charset="-128"/>
                <a:ea typeface="Yu Gothic UI" panose="020B0500000000000000" pitchFamily="34" charset="-128"/>
              </a:rPr>
              <a:t>etc.</a:t>
            </a: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685800" marR="0" lvl="1" indent="-228600" algn="l" rtl="0">
              <a:lnSpc>
                <a:spcPct val="90000"/>
              </a:lnSpc>
              <a:spcBef>
                <a:spcPts val="500"/>
              </a:spcBef>
              <a:spcAft>
                <a:spcPts val="0"/>
              </a:spcAft>
              <a:buClr>
                <a:schemeClr val="dk1"/>
              </a:buClr>
              <a:buSzPts val="1800"/>
              <a:buFont typeface="Arial"/>
              <a:buChar char="•"/>
            </a:pPr>
            <a:r>
              <a:rPr lang="en-GB" sz="1800" b="1" dirty="0">
                <a:solidFill>
                  <a:schemeClr val="dk1"/>
                </a:solidFill>
                <a:latin typeface="Yu Gothic UI" panose="020B0500000000000000" pitchFamily="34" charset="-128"/>
                <a:ea typeface="Yu Gothic UI" panose="020B0500000000000000" pitchFamily="34" charset="-128"/>
              </a:rPr>
              <a:t>Bluetooth Transceiver - </a:t>
            </a:r>
            <a:r>
              <a:rPr lang="en-GB" sz="1800" dirty="0">
                <a:solidFill>
                  <a:schemeClr val="dk1"/>
                </a:solidFill>
                <a:latin typeface="Yu Gothic UI" panose="020B0500000000000000" pitchFamily="34" charset="-128"/>
                <a:ea typeface="Yu Gothic UI" panose="020B0500000000000000" pitchFamily="34" charset="-128"/>
              </a:rPr>
              <a:t>Used for live commands and </a:t>
            </a:r>
            <a:r>
              <a:rPr lang="en-GB" sz="1800" dirty="0" smtClean="0">
                <a:solidFill>
                  <a:schemeClr val="dk1"/>
                </a:solidFill>
                <a:latin typeface="Yu Gothic UI" panose="020B0500000000000000" pitchFamily="34" charset="-128"/>
                <a:ea typeface="Yu Gothic UI" panose="020B0500000000000000" pitchFamily="34" charset="-128"/>
              </a:rPr>
              <a:t>debugging.</a:t>
            </a: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latin typeface="Yu Gothic UI" panose="020B0500000000000000" pitchFamily="34" charset="-128"/>
              <a:ea typeface="Yu Gothic UI" panose="020B0500000000000000" pitchFamily="34" charset="-128"/>
            </a:endParaRPr>
          </a:p>
          <a:p>
            <a:pPr marL="685800" marR="0" lvl="1" indent="-228600" algn="l" rtl="0">
              <a:lnSpc>
                <a:spcPct val="90000"/>
              </a:lnSpc>
              <a:spcBef>
                <a:spcPts val="500"/>
              </a:spcBef>
              <a:spcAft>
                <a:spcPts val="0"/>
              </a:spcAft>
              <a:buClr>
                <a:schemeClr val="dk1"/>
              </a:buClr>
              <a:buSzPts val="1800"/>
              <a:buFont typeface="Arial"/>
              <a:buChar char="•"/>
            </a:pPr>
            <a:r>
              <a:rPr lang="en-GB" sz="1800" b="1" dirty="0">
                <a:solidFill>
                  <a:schemeClr val="dk1"/>
                </a:solidFill>
                <a:latin typeface="Yu Gothic UI" panose="020B0500000000000000" pitchFamily="34" charset="-128"/>
                <a:ea typeface="Yu Gothic UI" panose="020B0500000000000000" pitchFamily="34" charset="-128"/>
              </a:rPr>
              <a:t>Voltage Divider - </a:t>
            </a:r>
            <a:r>
              <a:rPr lang="en-GB" sz="1800" dirty="0">
                <a:solidFill>
                  <a:schemeClr val="dk1"/>
                </a:solidFill>
                <a:latin typeface="Yu Gothic UI" panose="020B0500000000000000" pitchFamily="34" charset="-128"/>
                <a:ea typeface="Yu Gothic UI" panose="020B0500000000000000" pitchFamily="34" charset="-128"/>
              </a:rPr>
              <a:t>Used to sense battery voltage </a:t>
            </a:r>
            <a:r>
              <a:rPr lang="en-GB" sz="1800" dirty="0" smtClean="0">
                <a:solidFill>
                  <a:schemeClr val="dk1"/>
                </a:solidFill>
                <a:latin typeface="Yu Gothic UI" panose="020B0500000000000000" pitchFamily="34" charset="-128"/>
                <a:ea typeface="Yu Gothic UI" panose="020B0500000000000000" pitchFamily="34" charset="-128"/>
              </a:rPr>
              <a:t>level.</a:t>
            </a:r>
            <a:endParaRPr sz="1800" dirty="0">
              <a:solidFill>
                <a:schemeClr val="dk1"/>
              </a:solidFill>
              <a:latin typeface="Yu Gothic UI" panose="020B0500000000000000" pitchFamily="34" charset="-128"/>
              <a:ea typeface="Yu Gothic UI" panose="020B0500000000000000" pitchFamily="34" charset="-128"/>
            </a:endParaRPr>
          </a:p>
          <a:p>
            <a:pPr marL="0" marR="0" lvl="0" indent="0" algn="l" rtl="0">
              <a:lnSpc>
                <a:spcPct val="90000"/>
              </a:lnSpc>
              <a:spcBef>
                <a:spcPts val="500"/>
              </a:spcBef>
              <a:spcAft>
                <a:spcPts val="0"/>
              </a:spcAft>
              <a:buNone/>
            </a:pPr>
            <a:endParaRPr sz="1800" dirty="0">
              <a:solidFill>
                <a:schemeClr val="dk1"/>
              </a:solidFill>
            </a:endParaRPr>
          </a:p>
          <a:p>
            <a:pPr marL="0" marR="0" lvl="0" indent="0" algn="l" rtl="0">
              <a:lnSpc>
                <a:spcPct val="90000"/>
              </a:lnSpc>
              <a:spcBef>
                <a:spcPts val="500"/>
              </a:spcBef>
              <a:spcAft>
                <a:spcPts val="0"/>
              </a:spcAft>
              <a:buNone/>
            </a:pPr>
            <a:endParaRPr sz="1800" dirty="0">
              <a:solidFill>
                <a:schemeClr val="dk1"/>
              </a:solidFill>
            </a:endParaRPr>
          </a:p>
          <a:p>
            <a:pPr marL="0" marR="0" lvl="0" indent="0" algn="l" rtl="0">
              <a:lnSpc>
                <a:spcPct val="90000"/>
              </a:lnSpc>
              <a:spcBef>
                <a:spcPts val="500"/>
              </a:spcBef>
              <a:spcAft>
                <a:spcPts val="0"/>
              </a:spcAft>
              <a:buNone/>
            </a:pPr>
            <a:endParaRPr sz="1800" dirty="0">
              <a:solidFill>
                <a:schemeClr val="dk1"/>
              </a:solidFill>
            </a:endParaRPr>
          </a:p>
          <a:p>
            <a:pPr marL="0" marR="0" lvl="0" indent="0" algn="l" rtl="0">
              <a:lnSpc>
                <a:spcPct val="90000"/>
              </a:lnSpc>
              <a:spcBef>
                <a:spcPts val="500"/>
              </a:spcBef>
              <a:spcAft>
                <a:spcPts val="0"/>
              </a:spcAft>
              <a:buNone/>
            </a:pPr>
            <a:endParaRPr sz="1800" dirty="0">
              <a:solidFill>
                <a:schemeClr val="dk1"/>
              </a:solidFill>
            </a:endParaRPr>
          </a:p>
          <a:p>
            <a:pPr marL="457200" marR="0" lvl="0" indent="0" algn="l" rtl="0">
              <a:lnSpc>
                <a:spcPct val="90000"/>
              </a:lnSpc>
              <a:spcBef>
                <a:spcPts val="500"/>
              </a:spcBef>
              <a:spcAft>
                <a:spcPts val="0"/>
              </a:spcAft>
              <a:buNone/>
            </a:pPr>
            <a:endParaRPr sz="1800" dirty="0">
              <a:solidFill>
                <a:schemeClr val="dk1"/>
              </a:solidFill>
            </a:endParaRPr>
          </a:p>
          <a:p>
            <a:pPr marL="0" marR="0" lvl="0" indent="0" algn="l" rtl="0">
              <a:lnSpc>
                <a:spcPct val="90000"/>
              </a:lnSpc>
              <a:spcBef>
                <a:spcPts val="500"/>
              </a:spcBef>
              <a:spcAft>
                <a:spcPts val="0"/>
              </a:spcAft>
              <a:buNone/>
            </a:pPr>
            <a:endParaRPr sz="1800" dirty="0">
              <a:solidFill>
                <a:schemeClr val="dk1"/>
              </a:solidFill>
            </a:endParaRPr>
          </a:p>
        </p:txBody>
      </p:sp>
      <p:pic>
        <p:nvPicPr>
          <p:cNvPr id="229" name="Shape 229"/>
          <p:cNvPicPr preferRelativeResize="0"/>
          <p:nvPr/>
        </p:nvPicPr>
        <p:blipFill rotWithShape="1">
          <a:blip r:embed="rId3">
            <a:alphaModFix/>
          </a:blip>
          <a:srcRect t="32821" b="32596"/>
          <a:stretch/>
        </p:blipFill>
        <p:spPr>
          <a:xfrm>
            <a:off x="7682100" y="3866425"/>
            <a:ext cx="3617110" cy="1250901"/>
          </a:xfrm>
          <a:prstGeom prst="rect">
            <a:avLst/>
          </a:prstGeom>
          <a:noFill/>
          <a:ln>
            <a:noFill/>
          </a:ln>
        </p:spPr>
      </p:pic>
      <p:pic>
        <p:nvPicPr>
          <p:cNvPr id="230" name="Shape 230"/>
          <p:cNvPicPr preferRelativeResize="0"/>
          <p:nvPr/>
        </p:nvPicPr>
        <p:blipFill rotWithShape="1">
          <a:blip r:embed="rId4">
            <a:alphaModFix/>
          </a:blip>
          <a:srcRect t="14518" b="13714"/>
          <a:stretch/>
        </p:blipFill>
        <p:spPr>
          <a:xfrm>
            <a:off x="7682100" y="1998150"/>
            <a:ext cx="2324000" cy="1250900"/>
          </a:xfrm>
          <a:prstGeom prst="rect">
            <a:avLst/>
          </a:prstGeom>
          <a:noFill/>
          <a:ln>
            <a:noFill/>
          </a:ln>
        </p:spPr>
      </p:pic>
    </p:spTree>
    <p:extLst>
      <p:ext uri="{BB962C8B-B14F-4D97-AF65-F5344CB8AC3E}">
        <p14:creationId xmlns:p14="http://schemas.microsoft.com/office/powerpoint/2010/main" val="3610503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p:nvPr/>
        </p:nvSpPr>
        <p:spPr>
          <a:xfrm>
            <a:off x="0" y="6311900"/>
            <a:ext cx="12192000" cy="5568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7F7F7F"/>
              </a:solidFill>
              <a:latin typeface="Calibri"/>
              <a:ea typeface="Calibri"/>
              <a:cs typeface="Calibri"/>
              <a:sym typeface="Calibri"/>
            </a:endParaRPr>
          </a:p>
        </p:txBody>
      </p:sp>
      <p:sp>
        <p:nvSpPr>
          <p:cNvPr id="236" name="Shape 236"/>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en-GB" sz="1200">
                <a:solidFill>
                  <a:schemeClr val="lt1"/>
                </a:solidFill>
                <a:latin typeface="Arial"/>
                <a:ea typeface="Arial"/>
                <a:cs typeface="Arial"/>
                <a:sym typeface="Arial"/>
              </a:rPr>
              <a:t>13</a:t>
            </a:fld>
            <a:endParaRPr sz="1200">
              <a:solidFill>
                <a:schemeClr val="lt1"/>
              </a:solidFill>
              <a:latin typeface="Arial"/>
              <a:ea typeface="Arial"/>
              <a:cs typeface="Arial"/>
              <a:sym typeface="Arial"/>
            </a:endParaRPr>
          </a:p>
        </p:txBody>
      </p:sp>
      <p:sp>
        <p:nvSpPr>
          <p:cNvPr id="237" name="Shape 237"/>
          <p:cNvSpPr/>
          <p:nvPr/>
        </p:nvSpPr>
        <p:spPr>
          <a:xfrm>
            <a:off x="0" y="-19434"/>
            <a:ext cx="12192000" cy="237900"/>
          </a:xfrm>
          <a:prstGeom prst="rect">
            <a:avLst/>
          </a:prstGeom>
          <a:solidFill>
            <a:srgbClr val="1F386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7F7F7F"/>
              </a:solidFill>
              <a:latin typeface="Calibri"/>
              <a:ea typeface="Calibri"/>
              <a:cs typeface="Calibri"/>
              <a:sym typeface="Calibri"/>
            </a:endParaRPr>
          </a:p>
        </p:txBody>
      </p:sp>
      <p:sp>
        <p:nvSpPr>
          <p:cNvPr id="238" name="Shape 238"/>
          <p:cNvSpPr txBox="1"/>
          <p:nvPr/>
        </p:nvSpPr>
        <p:spPr>
          <a:xfrm>
            <a:off x="0" y="6356350"/>
            <a:ext cx="3416400" cy="5310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GB" sz="1050">
                <a:solidFill>
                  <a:srgbClr val="8296B0"/>
                </a:solidFill>
                <a:latin typeface="Arial"/>
                <a:ea typeface="Arial"/>
                <a:cs typeface="Arial"/>
                <a:sym typeface="Arial"/>
              </a:rPr>
              <a:t>MEng Group Project – Renesas MCU Car Rally 2017/18</a:t>
            </a:r>
            <a:endParaRPr sz="1050">
              <a:solidFill>
                <a:srgbClr val="8296B0"/>
              </a:solidFill>
              <a:latin typeface="Calibri"/>
              <a:ea typeface="Calibri"/>
              <a:cs typeface="Calibri"/>
              <a:sym typeface="Calibri"/>
            </a:endParaRPr>
          </a:p>
          <a:p>
            <a:pPr marL="0" marR="0" lvl="0" indent="0" algn="l" rtl="0">
              <a:spcBef>
                <a:spcPts val="0"/>
              </a:spcBef>
              <a:spcAft>
                <a:spcPts val="0"/>
              </a:spcAft>
              <a:buNone/>
            </a:pPr>
            <a:endParaRPr sz="1800">
              <a:solidFill>
                <a:srgbClr val="8296B0"/>
              </a:solidFill>
              <a:latin typeface="Calibri"/>
              <a:ea typeface="Calibri"/>
              <a:cs typeface="Calibri"/>
              <a:sym typeface="Calibri"/>
            </a:endParaRPr>
          </a:p>
        </p:txBody>
      </p:sp>
      <p:pic>
        <p:nvPicPr>
          <p:cNvPr id="239" name="Shape 239"/>
          <p:cNvPicPr preferRelativeResize="0"/>
          <p:nvPr/>
        </p:nvPicPr>
        <p:blipFill>
          <a:blip r:embed="rId3">
            <a:alphaModFix/>
          </a:blip>
          <a:stretch>
            <a:fillRect/>
          </a:stretch>
        </p:blipFill>
        <p:spPr>
          <a:xfrm>
            <a:off x="2503444" y="420468"/>
            <a:ext cx="7185111" cy="5788632"/>
          </a:xfrm>
          <a:prstGeom prst="rect">
            <a:avLst/>
          </a:prstGeom>
          <a:noFill/>
          <a:ln>
            <a:noFill/>
          </a:ln>
        </p:spPr>
      </p:pic>
    </p:spTree>
    <p:extLst>
      <p:ext uri="{BB962C8B-B14F-4D97-AF65-F5344CB8AC3E}">
        <p14:creationId xmlns:p14="http://schemas.microsoft.com/office/powerpoint/2010/main" val="331427970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Control theory</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14</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10" name="Marcador de Posição de Conteúdo 8">
            <a:extLst>
              <a:ext uri="{FF2B5EF4-FFF2-40B4-BE49-F238E27FC236}">
                <a16:creationId xmlns:a16="http://schemas.microsoft.com/office/drawing/2014/main" id="{F7E1009F-D1A3-4536-9215-AD1D7317A22B}"/>
              </a:ext>
            </a:extLst>
          </p:cNvPr>
          <p:cNvSpPr>
            <a:spLocks noGrp="1"/>
          </p:cNvSpPr>
          <p:nvPr/>
        </p:nvSpPr>
        <p:spPr>
          <a:xfrm>
            <a:off x="838200" y="1687047"/>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PID Transfer functions</a:t>
            </a:r>
          </a:p>
          <a:p>
            <a:pPr lvl="1"/>
            <a:r>
              <a:rPr lang="en-GB" sz="1800" b="1" dirty="0">
                <a:latin typeface="Yu Gothic UI" panose="020B0500000000000000" pitchFamily="34" charset="-128"/>
                <a:ea typeface="Yu Gothic UI" panose="020B0500000000000000" pitchFamily="34" charset="-128"/>
              </a:rPr>
              <a:t>The Modelling of position control</a:t>
            </a:r>
          </a:p>
          <a:p>
            <a:pPr lvl="2"/>
            <a:r>
              <a:rPr lang="en-GB" sz="1400" b="1" dirty="0" smtClean="0">
                <a:latin typeface="Yu Gothic UI" panose="020B0500000000000000" pitchFamily="34" charset="-128"/>
                <a:ea typeface="Yu Gothic UI" panose="020B0500000000000000" pitchFamily="34" charset="-128"/>
              </a:rPr>
              <a:t>MATLAB was </a:t>
            </a:r>
            <a:r>
              <a:rPr lang="en-GB" sz="1400" b="1" dirty="0">
                <a:latin typeface="Yu Gothic UI" panose="020B0500000000000000" pitchFamily="34" charset="-128"/>
                <a:ea typeface="Yu Gothic UI" panose="020B0500000000000000" pitchFamily="34" charset="-128"/>
              </a:rPr>
              <a:t>used to create the most accurate model</a:t>
            </a:r>
          </a:p>
          <a:p>
            <a:pPr marL="1257300" lvl="2" indent="-342900">
              <a:lnSpc>
                <a:spcPct val="150000"/>
              </a:lnSpc>
              <a:buFont typeface="+mj-lt"/>
              <a:buAutoNum type="arabicPeriod"/>
            </a:pPr>
            <a:r>
              <a:rPr lang="en-GB" sz="1600" dirty="0">
                <a:solidFill>
                  <a:schemeClr val="accent5">
                    <a:lumMod val="75000"/>
                  </a:schemeClr>
                </a:solidFill>
                <a:latin typeface="Yu Gothic UI" panose="020B0500000000000000" pitchFamily="34" charset="-128"/>
                <a:ea typeface="Yu Gothic UI" panose="020B0500000000000000" pitchFamily="34" charset="-128"/>
              </a:rPr>
              <a:t>The servo has both a gain (to convert PWM to an angle </a:t>
            </a:r>
            <a:r>
              <a:rPr lang="en-GB" sz="1600" dirty="0" smtClean="0">
                <a:solidFill>
                  <a:schemeClr val="accent5">
                    <a:lumMod val="75000"/>
                  </a:schemeClr>
                </a:solidFill>
                <a:latin typeface="Yu Gothic UI" panose="020B0500000000000000" pitchFamily="34" charset="-128"/>
                <a:ea typeface="Yu Gothic UI" panose="020B0500000000000000" pitchFamily="34" charset="-128"/>
              </a:rPr>
              <a:t>demand) and an integrator.</a:t>
            </a:r>
          </a:p>
          <a:p>
            <a:pPr marL="914400" lvl="2" indent="0">
              <a:lnSpc>
                <a:spcPct val="150000"/>
              </a:lnSpc>
              <a:buNone/>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2</a:t>
            </a:r>
            <a:r>
              <a:rPr lang="en-GB" sz="1600" dirty="0">
                <a:solidFill>
                  <a:schemeClr val="accent5">
                    <a:lumMod val="75000"/>
                  </a:schemeClr>
                </a:solidFill>
                <a:latin typeface="Yu Gothic UI" panose="020B0500000000000000" pitchFamily="34" charset="-128"/>
                <a:ea typeface="Yu Gothic UI" panose="020B0500000000000000" pitchFamily="34" charset="-128"/>
              </a:rPr>
              <a:t>.    </a:t>
            </a:r>
            <a:r>
              <a:rPr lang="en-GB" sz="1600" dirty="0" smtClean="0">
                <a:solidFill>
                  <a:schemeClr val="accent5">
                    <a:lumMod val="75000"/>
                  </a:schemeClr>
                </a:solidFill>
                <a:latin typeface="Yu Gothic UI" panose="020B0500000000000000" pitchFamily="34" charset="-128"/>
                <a:ea typeface="Yu Gothic UI" panose="020B0500000000000000" pitchFamily="34" charset="-128"/>
              </a:rPr>
              <a:t>The </a:t>
            </a:r>
            <a:r>
              <a:rPr lang="en-GB" sz="1600" dirty="0">
                <a:solidFill>
                  <a:schemeClr val="accent5">
                    <a:lumMod val="75000"/>
                  </a:schemeClr>
                </a:solidFill>
                <a:latin typeface="Yu Gothic UI" panose="020B0500000000000000" pitchFamily="34" charset="-128"/>
                <a:ea typeface="Yu Gothic UI" panose="020B0500000000000000" pitchFamily="34" charset="-128"/>
              </a:rPr>
              <a:t>position of the wheels will feature both integration </a:t>
            </a:r>
            <a:r>
              <a:rPr lang="en-GB" sz="1600" dirty="0" smtClean="0">
                <a:solidFill>
                  <a:schemeClr val="accent5">
                    <a:lumMod val="75000"/>
                  </a:schemeClr>
                </a:solidFill>
                <a:latin typeface="Yu Gothic UI" panose="020B0500000000000000" pitchFamily="34" charset="-128"/>
                <a:ea typeface="Yu Gothic UI" panose="020B0500000000000000" pitchFamily="34" charset="-128"/>
              </a:rPr>
              <a:t>and </a:t>
            </a:r>
            <a:r>
              <a:rPr lang="en-GB" sz="1600" dirty="0">
                <a:solidFill>
                  <a:schemeClr val="accent5">
                    <a:lumMod val="75000"/>
                  </a:schemeClr>
                </a:solidFill>
                <a:latin typeface="Yu Gothic UI" panose="020B0500000000000000" pitchFamily="34" charset="-128"/>
                <a:ea typeface="Yu Gothic UI" panose="020B0500000000000000" pitchFamily="34" charset="-128"/>
              </a:rPr>
              <a:t>a frequency dependent </a:t>
            </a:r>
            <a:r>
              <a:rPr lang="en-GB" sz="1600" dirty="0" smtClean="0">
                <a:solidFill>
                  <a:schemeClr val="accent5">
                    <a:lumMod val="75000"/>
                  </a:schemeClr>
                </a:solidFill>
                <a:latin typeface="Yu Gothic UI" panose="020B0500000000000000" pitchFamily="34" charset="-128"/>
                <a:ea typeface="Yu Gothic UI" panose="020B0500000000000000" pitchFamily="34" charset="-128"/>
              </a:rPr>
              <a:t>component.</a:t>
            </a:r>
            <a:endParaRPr lang="en-GB" sz="1600" dirty="0">
              <a:solidFill>
                <a:schemeClr val="accent5">
                  <a:lumMod val="75000"/>
                </a:schemeClr>
              </a:solidFill>
              <a:latin typeface="Yu Gothic UI" panose="020B0500000000000000" pitchFamily="34" charset="-128"/>
              <a:ea typeface="Yu Gothic UI" panose="020B0500000000000000" pitchFamily="34" charset="-128"/>
            </a:endParaRPr>
          </a:p>
          <a:p>
            <a:pPr marL="914400" lvl="2" indent="0">
              <a:lnSpc>
                <a:spcPct val="150000"/>
              </a:lnSpc>
              <a:buNone/>
            </a:pPr>
            <a:r>
              <a:rPr lang="en-GB" sz="1600" dirty="0">
                <a:solidFill>
                  <a:schemeClr val="accent5">
                    <a:lumMod val="75000"/>
                  </a:schemeClr>
                </a:solidFill>
                <a:latin typeface="Yu Gothic UI" panose="020B0500000000000000" pitchFamily="34" charset="-128"/>
                <a:ea typeface="Yu Gothic UI" panose="020B0500000000000000" pitchFamily="34" charset="-128"/>
              </a:rPr>
              <a:t>3.     The response to a basic closed loop system of this is shown </a:t>
            </a:r>
            <a:r>
              <a:rPr lang="en-GB" sz="1600" dirty="0" smtClean="0">
                <a:solidFill>
                  <a:schemeClr val="accent5">
                    <a:lumMod val="75000"/>
                  </a:schemeClr>
                </a:solidFill>
                <a:latin typeface="Yu Gothic UI" panose="020B0500000000000000" pitchFamily="34" charset="-128"/>
                <a:ea typeface="Yu Gothic UI" panose="020B0500000000000000" pitchFamily="34" charset="-128"/>
              </a:rPr>
              <a:t>here.</a:t>
            </a:r>
            <a:endParaRPr lang="en-GB" sz="1600" dirty="0">
              <a:latin typeface="Yu Gothic UI" panose="020B0500000000000000" pitchFamily="34" charset="-128"/>
              <a:ea typeface="Yu Gothic UI" panose="020B0500000000000000" pitchFamily="34" charset="-128"/>
            </a:endParaRPr>
          </a:p>
        </p:txBody>
      </p:sp>
      <p:pic>
        <p:nvPicPr>
          <p:cNvPr id="12" name="Picture 11">
            <a:extLst>
              <a:ext uri="{FF2B5EF4-FFF2-40B4-BE49-F238E27FC236}">
                <a16:creationId xmlns:a16="http://schemas.microsoft.com/office/drawing/2014/main" id="{51AE6B38-A8C2-42D3-A33D-9E9985E82A3A}"/>
              </a:ext>
            </a:extLst>
          </p:cNvPr>
          <p:cNvPicPr>
            <a:picLocks noChangeAspect="1"/>
          </p:cNvPicPr>
          <p:nvPr/>
        </p:nvPicPr>
        <p:blipFill>
          <a:blip r:embed="rId2"/>
          <a:stretch>
            <a:fillRect/>
          </a:stretch>
        </p:blipFill>
        <p:spPr>
          <a:xfrm>
            <a:off x="7413903" y="537248"/>
            <a:ext cx="4150567" cy="1976851"/>
          </a:xfrm>
          <a:prstGeom prst="rect">
            <a:avLst/>
          </a:prstGeom>
        </p:spPr>
      </p:pic>
      <p:pic>
        <p:nvPicPr>
          <p:cNvPr id="14" name="Picture 13">
            <a:extLst>
              <a:ext uri="{FF2B5EF4-FFF2-40B4-BE49-F238E27FC236}">
                <a16:creationId xmlns:a16="http://schemas.microsoft.com/office/drawing/2014/main" id="{06990431-C50C-4CBD-979F-E714B94C7BE9}"/>
              </a:ext>
            </a:extLst>
          </p:cNvPr>
          <p:cNvPicPr>
            <a:picLocks noChangeAspect="1"/>
          </p:cNvPicPr>
          <p:nvPr/>
        </p:nvPicPr>
        <p:blipFill>
          <a:blip r:embed="rId3"/>
          <a:stretch>
            <a:fillRect/>
          </a:stretch>
        </p:blipFill>
        <p:spPr>
          <a:xfrm>
            <a:off x="3746402" y="3911207"/>
            <a:ext cx="4699196" cy="2263936"/>
          </a:xfrm>
          <a:prstGeom prst="rect">
            <a:avLst/>
          </a:prstGeom>
        </p:spPr>
      </p:pic>
    </p:spTree>
    <p:extLst>
      <p:ext uri="{BB962C8B-B14F-4D97-AF65-F5344CB8AC3E}">
        <p14:creationId xmlns:p14="http://schemas.microsoft.com/office/powerpoint/2010/main" val="108136360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15</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385887"/>
            <a:ext cx="10515600" cy="4486275"/>
          </a:xfrm>
        </p:spPr>
        <p:txBody>
          <a:bodyPr>
            <a:noAutofit/>
          </a:bodyPr>
          <a:lstStyle/>
          <a:p>
            <a:pPr>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The software was developed by creating portable, separate independent modules.</a:t>
            </a:r>
          </a:p>
          <a:p>
            <a:pPr>
              <a:buFont typeface="Wingdings" panose="05000000000000000000" pitchFamily="2" charset="2"/>
              <a:buChar char="v"/>
            </a:pPr>
            <a:endParaRPr lang="en-GB" sz="14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Each module has its own submodule.</a:t>
            </a:r>
          </a:p>
          <a:p>
            <a:pPr>
              <a:buFont typeface="Wingdings" panose="05000000000000000000" pitchFamily="2" charset="2"/>
              <a:buChar char="v"/>
            </a:pPr>
            <a:endParaRPr lang="en-GB" sz="1400" dirty="0">
              <a:latin typeface="Yu Gothic UI" panose="020B0500000000000000" pitchFamily="34" charset="-128"/>
              <a:ea typeface="Yu Gothic UI" panose="020B0500000000000000" pitchFamily="34" charset="-128"/>
            </a:endParaRPr>
          </a:p>
          <a:p>
            <a:pPr>
              <a:lnSpc>
                <a:spcPct val="170000"/>
              </a:lnSpc>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(e.g. Motor module contains SPWM module and MIDI player contains piezo buzzer module which contains SPWM module).</a:t>
            </a:r>
          </a:p>
          <a:p>
            <a:pPr>
              <a:buFont typeface="Wingdings" panose="05000000000000000000" pitchFamily="2" charset="2"/>
              <a:buChar char="v"/>
            </a:pPr>
            <a:endParaRPr lang="en-GB" sz="14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They use the microcontroller’s resources through RTOS.</a:t>
            </a:r>
          </a:p>
          <a:p>
            <a:pPr>
              <a:buFont typeface="Wingdings" panose="05000000000000000000" pitchFamily="2" charset="2"/>
              <a:buChar char="v"/>
            </a:pPr>
            <a:endParaRPr lang="en-GB" sz="12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They are:</a:t>
            </a:r>
          </a:p>
          <a:p>
            <a:pPr lvl="1">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Frontend/user software</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Car controller.</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Interactive command line (shell).</a:t>
            </a:r>
          </a:p>
          <a:p>
            <a:pPr lvl="2">
              <a:buFont typeface="Wingdings" panose="05000000000000000000" pitchFamily="2" charset="2"/>
              <a:buChar char="v"/>
            </a:pPr>
            <a:endParaRPr lang="en-GB" sz="1200" dirty="0">
              <a:latin typeface="Yu Gothic UI" panose="020B0500000000000000" pitchFamily="34" charset="-128"/>
              <a:ea typeface="Yu Gothic UI" panose="020B0500000000000000" pitchFamily="34" charset="-128"/>
            </a:endParaRPr>
          </a:p>
          <a:p>
            <a:pPr lvl="1">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Backend software</a:t>
            </a:r>
          </a:p>
          <a:p>
            <a:pPr lvl="2">
              <a:buFont typeface="Wingdings" panose="05000000000000000000" pitchFamily="2" charset="2"/>
              <a:buChar char="v"/>
            </a:pPr>
            <a:r>
              <a:rPr lang="en-GB" sz="1200" dirty="0" err="1" smtClean="0">
                <a:solidFill>
                  <a:schemeClr val="accent5">
                    <a:lumMod val="75000"/>
                  </a:schemeClr>
                </a:solidFill>
                <a:latin typeface="Yu Gothic UI" panose="020B0500000000000000" pitchFamily="34" charset="-128"/>
                <a:ea typeface="Yu Gothic UI" panose="020B0500000000000000" pitchFamily="34" charset="-128"/>
              </a:rPr>
              <a:t>Micrium</a:t>
            </a:r>
            <a:r>
              <a:rPr lang="en-GB" sz="1200" dirty="0" smtClean="0">
                <a:solidFill>
                  <a:schemeClr val="accent5">
                    <a:lumMod val="75000"/>
                  </a:schemeClr>
                </a:solidFill>
                <a:latin typeface="Yu Gothic UI" panose="020B0500000000000000" pitchFamily="34" charset="-128"/>
                <a:ea typeface="Yu Gothic UI" panose="020B0500000000000000" pitchFamily="34" charset="-128"/>
              </a:rPr>
              <a:t> </a:t>
            </a:r>
            <a:r>
              <a:rPr lang="en-GB" sz="1200" dirty="0" err="1" smtClean="0">
                <a:solidFill>
                  <a:schemeClr val="accent5">
                    <a:lumMod val="75000"/>
                  </a:schemeClr>
                </a:solidFill>
                <a:latin typeface="Yu Gothic UI" panose="020B0500000000000000" pitchFamily="34" charset="-128"/>
                <a:ea typeface="Yu Gothic UI" panose="020B0500000000000000" pitchFamily="34" charset="-128"/>
              </a:rPr>
              <a:t>uCOS</a:t>
            </a:r>
            <a:r>
              <a:rPr lang="en-GB" sz="1200" dirty="0" smtClean="0">
                <a:solidFill>
                  <a:schemeClr val="accent5">
                    <a:lumMod val="75000"/>
                  </a:schemeClr>
                </a:solidFill>
                <a:latin typeface="Yu Gothic UI" panose="020B0500000000000000" pitchFamily="34" charset="-128"/>
                <a:ea typeface="Yu Gothic UI" panose="020B0500000000000000" pitchFamily="34" charset="-128"/>
              </a:rPr>
              <a:t> III (RTOS).</a:t>
            </a:r>
            <a:endParaRPr lang="en-GB" sz="1200" dirty="0" smtClean="0">
              <a:latin typeface="Yu Gothic UI" panose="020B0500000000000000" pitchFamily="34" charset="-128"/>
              <a:ea typeface="Yu Gothic UI" panose="020B0500000000000000" pitchFamily="34" charset="-128"/>
            </a:endParaRP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Drivers for peripherals.</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Communication protocols.</a:t>
            </a:r>
            <a:endParaRPr lang="en-GB" sz="1200" dirty="0">
              <a:solidFill>
                <a:schemeClr val="accent5">
                  <a:lumMod val="75000"/>
                </a:schemeClr>
              </a:solidFill>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33887300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 – Peripherals and drivers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16</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Several C drivers were created:</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Motors</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Servo</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Line tracker/sensor board</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Hall effect sensor</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Accelerometer</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Bluetooth</a:t>
            </a:r>
          </a:p>
          <a:p>
            <a:pPr marL="800100" lvl="1" indent="-342900">
              <a:buFont typeface="+mj-lt"/>
              <a:buAutoNum type="arabicPeriod"/>
            </a:pPr>
            <a:r>
              <a:rPr lang="en-GB" sz="1600" dirty="0" smtClean="0">
                <a:solidFill>
                  <a:schemeClr val="accent5">
                    <a:lumMod val="75000"/>
                  </a:schemeClr>
                </a:solidFill>
                <a:latin typeface="Yu Gothic UI" panose="020B0500000000000000" pitchFamily="34" charset="-128"/>
                <a:ea typeface="Yu Gothic UI" panose="020B0500000000000000" pitchFamily="34" charset="-128"/>
              </a:rPr>
              <a:t>Piezo buzzer</a:t>
            </a:r>
          </a:p>
          <a:p>
            <a:pPr marL="457200" lvl="1" indent="0">
              <a:buNone/>
            </a:pPr>
            <a:endParaRPr lang="en-GB" sz="1600" dirty="0">
              <a:latin typeface="Yu Gothic UI" panose="020B0500000000000000" pitchFamily="34" charset="-128"/>
              <a:ea typeface="Yu Gothic UI" panose="020B0500000000000000" pitchFamily="34" charset="-128"/>
            </a:endParaRPr>
          </a:p>
          <a:p>
            <a:pPr>
              <a:lnSpc>
                <a:spcPct val="150000"/>
              </a:lnSpc>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These belong to the backend side of the program, and are used by the user application together with RTOS.</a:t>
            </a:r>
            <a:endParaRPr lang="en-GB" sz="1800"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38993676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 – </a:t>
            </a:r>
            <a:r>
              <a:rPr lang="en-GB" sz="3200" dirty="0" smtClean="0">
                <a:latin typeface="Yu Gothic UI" panose="020B0500000000000000" pitchFamily="34" charset="-128"/>
                <a:ea typeface="Yu Gothic UI" panose="020B0500000000000000" pitchFamily="34" charset="-128"/>
                <a:cs typeface="Helvetica" panose="020B0604020202020204" pitchFamily="34" charset="0"/>
              </a:rPr>
              <a:t>Car controller</a:t>
            </a:r>
            <a:endParaRPr lang="en-GB" sz="3200" dirty="0">
              <a:latin typeface="Yu Gothic UI" panose="020B0500000000000000" pitchFamily="34" charset="-128"/>
              <a:ea typeface="Yu Gothic UI" panose="020B0500000000000000" pitchFamily="34" charset="-128"/>
              <a:cs typeface="Helvetica" panose="020B0604020202020204" pitchFamily="34" charset="0"/>
            </a:endParaRP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17</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a:buFont typeface="Wingdings" panose="05000000000000000000" pitchFamily="2" charset="2"/>
              <a:buChar char="v"/>
            </a:pPr>
            <a:r>
              <a:rPr lang="en-GB" sz="1600" dirty="0" smtClean="0">
                <a:latin typeface="Yu Gothic UI" panose="020B0500000000000000" pitchFamily="34" charset="-128"/>
                <a:ea typeface="Yu Gothic UI" panose="020B0500000000000000" pitchFamily="34" charset="-128"/>
              </a:rPr>
              <a:t>(Coming back to the PID controller…)</a:t>
            </a:r>
          </a:p>
          <a:p>
            <a:pPr>
              <a:buFont typeface="Wingdings" panose="05000000000000000000" pitchFamily="2" charset="2"/>
              <a:buChar char="v"/>
            </a:pPr>
            <a:endParaRPr lang="en-GB" sz="1600" dirty="0">
              <a:latin typeface="Yu Gothic UI" panose="020B0500000000000000" pitchFamily="34" charset="-128"/>
              <a:ea typeface="Yu Gothic UI" panose="020B0500000000000000" pitchFamily="34" charset="-128"/>
            </a:endParaRPr>
          </a:p>
          <a:p>
            <a:pPr marL="342900" indent="-342900">
              <a:buFont typeface="+mj-lt"/>
              <a:buAutoNum type="arabicPeriod"/>
            </a:pPr>
            <a:r>
              <a:rPr lang="en-GB" sz="1600" dirty="0" smtClean="0">
                <a:latin typeface="Yu Gothic UI" panose="020B0500000000000000" pitchFamily="34" charset="-128"/>
                <a:ea typeface="Yu Gothic UI" panose="020B0500000000000000" pitchFamily="34" charset="-128"/>
              </a:rPr>
              <a:t>The car reads and interprets the patterns listed on the right</a:t>
            </a:r>
          </a:p>
          <a:p>
            <a:pPr marL="342900" indent="-342900">
              <a:buFont typeface="+mj-lt"/>
              <a:buAutoNum type="arabicPeriod"/>
            </a:pPr>
            <a:endParaRPr lang="en-GB" sz="1600" dirty="0" smtClean="0">
              <a:latin typeface="Yu Gothic UI" panose="020B0500000000000000" pitchFamily="34" charset="-128"/>
              <a:ea typeface="Yu Gothic UI" panose="020B0500000000000000" pitchFamily="34" charset="-128"/>
            </a:endParaRPr>
          </a:p>
          <a:p>
            <a:pPr marL="342900" indent="-342900">
              <a:buFont typeface="+mj-lt"/>
              <a:buAutoNum type="arabicPeriod"/>
            </a:pPr>
            <a:r>
              <a:rPr lang="en-GB" sz="1600" dirty="0" smtClean="0">
                <a:latin typeface="Yu Gothic UI" panose="020B0500000000000000" pitchFamily="34" charset="-128"/>
                <a:ea typeface="Yu Gothic UI" panose="020B0500000000000000" pitchFamily="34" charset="-128"/>
              </a:rPr>
              <a:t>It then translates those values into an approximation of the </a:t>
            </a:r>
            <a:r>
              <a:rPr lang="en-GB" sz="1600" b="1" u="sng" dirty="0" smtClean="0">
                <a:solidFill>
                  <a:schemeClr val="accent5">
                    <a:lumMod val="75000"/>
                  </a:schemeClr>
                </a:solidFill>
                <a:latin typeface="Yu Gothic UI" panose="020B0500000000000000" pitchFamily="34" charset="-128"/>
                <a:ea typeface="Yu Gothic UI" panose="020B0500000000000000" pitchFamily="34" charset="-128"/>
              </a:rPr>
              <a:t>desired/target</a:t>
            </a:r>
            <a:r>
              <a:rPr lang="en-GB" sz="1600" dirty="0" smtClean="0">
                <a:latin typeface="Yu Gothic UI" panose="020B0500000000000000" pitchFamily="34" charset="-128"/>
                <a:ea typeface="Yu Gothic UI" panose="020B0500000000000000" pitchFamily="34" charset="-128"/>
              </a:rPr>
              <a:t> angle</a:t>
            </a:r>
          </a:p>
          <a:p>
            <a:pPr marL="342900" indent="-342900">
              <a:buFont typeface="+mj-lt"/>
              <a:buAutoNum type="arabicPeriod"/>
            </a:pPr>
            <a:endParaRPr lang="en-GB" sz="1600" dirty="0" smtClean="0">
              <a:latin typeface="Yu Gothic UI" panose="020B0500000000000000" pitchFamily="34" charset="-128"/>
              <a:ea typeface="Yu Gothic UI" panose="020B0500000000000000" pitchFamily="34" charset="-128"/>
            </a:endParaRPr>
          </a:p>
          <a:p>
            <a:pPr marL="342900" indent="-342900">
              <a:buFont typeface="+mj-lt"/>
              <a:buAutoNum type="arabicPeriod"/>
            </a:pPr>
            <a:r>
              <a:rPr lang="en-GB" sz="1600" dirty="0" smtClean="0">
                <a:latin typeface="Yu Gothic UI" panose="020B0500000000000000" pitchFamily="34" charset="-128"/>
                <a:ea typeface="Yu Gothic UI" panose="020B0500000000000000" pitchFamily="34" charset="-128"/>
              </a:rPr>
              <a:t>That approximated value </a:t>
            </a:r>
            <a:r>
              <a:rPr lang="en-GB" sz="1600" b="1" u="sng" dirty="0" smtClean="0">
                <a:solidFill>
                  <a:schemeClr val="accent5">
                    <a:lumMod val="75000"/>
                  </a:schemeClr>
                </a:solidFill>
                <a:latin typeface="Yu Gothic UI" panose="020B0500000000000000" pitchFamily="34" charset="-128"/>
                <a:ea typeface="Yu Gothic UI" panose="020B0500000000000000" pitchFamily="34" charset="-128"/>
              </a:rPr>
              <a:t>is</a:t>
            </a:r>
            <a:r>
              <a:rPr lang="en-GB" sz="1600" dirty="0" smtClean="0">
                <a:latin typeface="Yu Gothic UI" panose="020B0500000000000000" pitchFamily="34" charset="-128"/>
                <a:ea typeface="Yu Gothic UI" panose="020B0500000000000000" pitchFamily="34" charset="-128"/>
              </a:rPr>
              <a:t> the feedback of the PID system</a:t>
            </a:r>
          </a:p>
          <a:p>
            <a:pPr marL="342900" indent="-342900">
              <a:buFont typeface="+mj-lt"/>
              <a:buAutoNum type="arabicPeriod"/>
            </a:pPr>
            <a:endParaRPr lang="en-GB" sz="1600" b="1" u="sng" dirty="0" smtClean="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8" name="Picture 11">
            <a:extLst>
              <a:ext uri="{FF2B5EF4-FFF2-40B4-BE49-F238E27FC236}">
                <a16:creationId xmlns:a16="http://schemas.microsoft.com/office/drawing/2014/main" id="{51AE6B38-A8C2-42D3-A33D-9E9985E82A3A}"/>
              </a:ext>
            </a:extLst>
          </p:cNvPr>
          <p:cNvPicPr>
            <a:picLocks noChangeAspect="1"/>
          </p:cNvPicPr>
          <p:nvPr/>
        </p:nvPicPr>
        <p:blipFill>
          <a:blip r:embed="rId2"/>
          <a:stretch>
            <a:fillRect/>
          </a:stretch>
        </p:blipFill>
        <p:spPr>
          <a:xfrm>
            <a:off x="7309330" y="1108632"/>
            <a:ext cx="4309783" cy="2052683"/>
          </a:xfrm>
          <a:prstGeom prst="rect">
            <a:avLst/>
          </a:prstGeom>
        </p:spPr>
      </p:pic>
      <p:pic>
        <p:nvPicPr>
          <p:cNvPr id="7" name="Imagem 6"/>
          <p:cNvPicPr>
            <a:picLocks noChangeAspect="1"/>
          </p:cNvPicPr>
          <p:nvPr/>
        </p:nvPicPr>
        <p:blipFill>
          <a:blip r:embed="rId3"/>
          <a:stretch>
            <a:fillRect/>
          </a:stretch>
        </p:blipFill>
        <p:spPr>
          <a:xfrm>
            <a:off x="7148309" y="3607267"/>
            <a:ext cx="4771977" cy="2614146"/>
          </a:xfrm>
          <a:prstGeom prst="rect">
            <a:avLst/>
          </a:prstGeom>
        </p:spPr>
      </p:pic>
    </p:spTree>
    <p:extLst>
      <p:ext uri="{BB962C8B-B14F-4D97-AF65-F5344CB8AC3E}">
        <p14:creationId xmlns:p14="http://schemas.microsoft.com/office/powerpoint/2010/main" val="72776073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 – </a:t>
            </a:r>
            <a:r>
              <a:rPr lang="en-GB" sz="3200" dirty="0" smtClean="0">
                <a:latin typeface="Yu Gothic UI" panose="020B0500000000000000" pitchFamily="34" charset="-128"/>
                <a:ea typeface="Yu Gothic UI" panose="020B0500000000000000" pitchFamily="34" charset="-128"/>
                <a:cs typeface="Helvetica" panose="020B0604020202020204" pitchFamily="34" charset="0"/>
              </a:rPr>
              <a:t>Car controller</a:t>
            </a:r>
            <a:endParaRPr lang="en-GB" sz="3200" dirty="0">
              <a:latin typeface="Yu Gothic UI" panose="020B0500000000000000" pitchFamily="34" charset="-128"/>
              <a:ea typeface="Yu Gothic UI" panose="020B0500000000000000" pitchFamily="34" charset="-128"/>
              <a:cs typeface="Helvetica" panose="020B0604020202020204" pitchFamily="34" charset="0"/>
            </a:endParaRP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18</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7" name="Imagem 6"/>
          <p:cNvPicPr>
            <a:picLocks noChangeAspect="1"/>
          </p:cNvPicPr>
          <p:nvPr/>
        </p:nvPicPr>
        <p:blipFill>
          <a:blip r:embed="rId2"/>
          <a:stretch>
            <a:fillRect/>
          </a:stretch>
        </p:blipFill>
        <p:spPr>
          <a:xfrm>
            <a:off x="7148309" y="2694221"/>
            <a:ext cx="4771977" cy="2614146"/>
          </a:xfrm>
          <a:prstGeom prst="rect">
            <a:avLst/>
          </a:prstGeom>
        </p:spPr>
      </p:pic>
      <p:pic>
        <p:nvPicPr>
          <p:cNvPr id="3" name="Imagem 2"/>
          <p:cNvPicPr>
            <a:picLocks noChangeAspect="1"/>
          </p:cNvPicPr>
          <p:nvPr/>
        </p:nvPicPr>
        <p:blipFill>
          <a:blip r:embed="rId3"/>
          <a:stretch>
            <a:fillRect/>
          </a:stretch>
        </p:blipFill>
        <p:spPr>
          <a:xfrm>
            <a:off x="271714" y="2949629"/>
            <a:ext cx="6399140" cy="1889978"/>
          </a:xfrm>
          <a:prstGeom prst="rect">
            <a:avLst/>
          </a:prstGeom>
        </p:spPr>
      </p:pic>
      <p:sp>
        <p:nvSpPr>
          <p:cNvPr id="5" name="Marcador de Posição de Conteúdo 4"/>
          <p:cNvSpPr>
            <a:spLocks noGrp="1"/>
          </p:cNvSpPr>
          <p:nvPr>
            <p:ph idx="1"/>
          </p:nvPr>
        </p:nvSpPr>
        <p:spPr/>
        <p:txBody>
          <a:bodyPr>
            <a:normAutofit/>
          </a:bodyPr>
          <a:lstStyle/>
          <a:p>
            <a:r>
              <a:rPr lang="en-GB" sz="1800" dirty="0" smtClean="0">
                <a:latin typeface="Yu Gothic UI" panose="020B0500000000000000" pitchFamily="34" charset="-128"/>
                <a:ea typeface="Yu Gothic UI" panose="020B0500000000000000" pitchFamily="34" charset="-128"/>
              </a:rPr>
              <a:t>The tuned PID coefficients are found below:</a:t>
            </a:r>
            <a:endParaRPr lang="en-GB" sz="1800" dirty="0">
              <a:latin typeface="Yu Gothic UI" panose="020B0500000000000000" pitchFamily="34" charset="-128"/>
              <a:ea typeface="Yu Gothic UI" panose="020B0500000000000000" pitchFamily="34" charset="-128"/>
            </a:endParaRPr>
          </a:p>
        </p:txBody>
      </p:sp>
    </p:spTree>
    <p:extLst>
      <p:ext uri="{BB962C8B-B14F-4D97-AF65-F5344CB8AC3E}">
        <p14:creationId xmlns:p14="http://schemas.microsoft.com/office/powerpoint/2010/main" val="400213537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 – Extra features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19</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marL="514350" indent="-514350">
              <a:buFont typeface="+mj-lt"/>
              <a:buAutoNum type="arabicPeriod"/>
            </a:pPr>
            <a:r>
              <a:rPr lang="en-GB" sz="2000" dirty="0" smtClean="0">
                <a:latin typeface="Yu Gothic UI" panose="020B0500000000000000" pitchFamily="34" charset="-128"/>
                <a:ea typeface="Yu Gothic UI" panose="020B0500000000000000" pitchFamily="34" charset="-128"/>
              </a:rPr>
              <a:t>Interactive shell</a:t>
            </a:r>
          </a:p>
          <a:p>
            <a:pPr marL="514350" indent="-514350">
              <a:buFont typeface="+mj-lt"/>
              <a:buAutoNum type="arabicPeriod"/>
            </a:pPr>
            <a:endParaRPr lang="en-GB" sz="2000" dirty="0" smtClean="0">
              <a:latin typeface="Yu Gothic UI" panose="020B0500000000000000" pitchFamily="34" charset="-128"/>
              <a:ea typeface="Yu Gothic UI" panose="020B0500000000000000" pitchFamily="34" charset="-128"/>
            </a:endParaRPr>
          </a:p>
          <a:p>
            <a:pPr marL="514350" indent="-514350">
              <a:buFont typeface="+mj-lt"/>
              <a:buAutoNum type="arabicPeriod"/>
            </a:pPr>
            <a:r>
              <a:rPr lang="en-GB" sz="2000" dirty="0" smtClean="0">
                <a:latin typeface="Yu Gothic UI" panose="020B0500000000000000" pitchFamily="34" charset="-128"/>
                <a:ea typeface="Yu Gothic UI" panose="020B0500000000000000" pitchFamily="34" charset="-128"/>
              </a:rPr>
              <a:t>Seamless and robust layered communication protocol</a:t>
            </a:r>
          </a:p>
          <a:p>
            <a:pPr marL="514350" indent="-514350">
              <a:buFont typeface="+mj-lt"/>
              <a:buAutoNum type="arabicPeriod"/>
            </a:pPr>
            <a:endParaRPr lang="en-GB" sz="2000" dirty="0">
              <a:latin typeface="Yu Gothic UI" panose="020B0500000000000000" pitchFamily="34" charset="-128"/>
              <a:ea typeface="Yu Gothic UI" panose="020B0500000000000000" pitchFamily="34" charset="-128"/>
            </a:endParaRPr>
          </a:p>
          <a:p>
            <a:pPr marL="514350" indent="-514350">
              <a:buFont typeface="+mj-lt"/>
              <a:buAutoNum type="arabicPeriod"/>
            </a:pPr>
            <a:r>
              <a:rPr lang="en-GB" sz="2000" dirty="0" smtClean="0">
                <a:latin typeface="Yu Gothic UI" panose="020B0500000000000000" pitchFamily="34" charset="-128"/>
                <a:ea typeface="Yu Gothic UI" panose="020B0500000000000000" pitchFamily="34" charset="-128"/>
              </a:rPr>
              <a:t>Improved PWM duty cycle accuracy</a:t>
            </a:r>
          </a:p>
          <a:p>
            <a:pPr marL="0" indent="0">
              <a:buNone/>
            </a:pPr>
            <a:endParaRPr lang="en-GB" sz="2000" dirty="0" smtClean="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8" name="Imagem 7"/>
          <p:cNvPicPr>
            <a:picLocks noChangeAspect="1"/>
          </p:cNvPicPr>
          <p:nvPr/>
        </p:nvPicPr>
        <p:blipFill>
          <a:blip r:embed="rId2"/>
          <a:stretch>
            <a:fillRect/>
          </a:stretch>
        </p:blipFill>
        <p:spPr>
          <a:xfrm>
            <a:off x="1194435" y="4005552"/>
            <a:ext cx="3456120" cy="2171411"/>
          </a:xfrm>
          <a:prstGeom prst="rect">
            <a:avLst/>
          </a:prstGeom>
        </p:spPr>
      </p:pic>
      <p:pic>
        <p:nvPicPr>
          <p:cNvPr id="10" name="Imagem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80692" y="861334"/>
            <a:ext cx="3603016" cy="2773958"/>
          </a:xfrm>
          <a:prstGeom prst="rect">
            <a:avLst/>
          </a:prstGeom>
        </p:spPr>
      </p:pic>
      <p:pic>
        <p:nvPicPr>
          <p:cNvPr id="12" name="Imagem 11"/>
          <p:cNvPicPr>
            <a:picLocks noChangeAspect="1"/>
          </p:cNvPicPr>
          <p:nvPr/>
        </p:nvPicPr>
        <p:blipFill>
          <a:blip r:embed="rId4"/>
          <a:stretch>
            <a:fillRect/>
          </a:stretch>
        </p:blipFill>
        <p:spPr>
          <a:xfrm>
            <a:off x="6665638" y="4099040"/>
            <a:ext cx="3889923" cy="2028265"/>
          </a:xfrm>
          <a:prstGeom prst="rect">
            <a:avLst/>
          </a:prstGeom>
        </p:spPr>
      </p:pic>
    </p:spTree>
    <p:extLst>
      <p:ext uri="{BB962C8B-B14F-4D97-AF65-F5344CB8AC3E}">
        <p14:creationId xmlns:p14="http://schemas.microsoft.com/office/powerpoint/2010/main" val="46953538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tângulo 13"/>
          <p:cNvSpPr/>
          <p:nvPr/>
        </p:nvSpPr>
        <p:spPr>
          <a:xfrm>
            <a:off x="0" y="6507526"/>
            <a:ext cx="12192000" cy="361314"/>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7" name="Título 6"/>
          <p:cNvSpPr>
            <a:spLocks noGrp="1"/>
          </p:cNvSpPr>
          <p:nvPr>
            <p:ph type="title"/>
          </p:nvPr>
        </p:nvSpPr>
        <p:spPr>
          <a:xfrm>
            <a:off x="838200" y="227360"/>
            <a:ext cx="10515600" cy="1325563"/>
          </a:xfrm>
        </p:spPr>
        <p:txBody>
          <a:bodyPr>
            <a:normAutofit/>
          </a:bodyPr>
          <a:lstStyle/>
          <a:p>
            <a:r>
              <a:rPr lang="en-GB" sz="3200" dirty="0" smtClean="0">
                <a:latin typeface="Yu Gothic UI" panose="020B0500000000000000" pitchFamily="34" charset="-128"/>
                <a:ea typeface="Yu Gothic UI" panose="020B0500000000000000" pitchFamily="34" charset="-128"/>
                <a:cs typeface="Browallia New" panose="020B0604020202020204" pitchFamily="34" charset="-34"/>
              </a:rPr>
              <a:t>Outline</a:t>
            </a:r>
            <a:endParaRPr lang="en-GB" sz="3200" dirty="0">
              <a:latin typeface="Yu Gothic UI" panose="020B0500000000000000" pitchFamily="34" charset="-128"/>
              <a:ea typeface="Yu Gothic UI" panose="020B0500000000000000" pitchFamily="34" charset="-128"/>
              <a:cs typeface="Browallia New" panose="020B0604020202020204" pitchFamily="34" charset="-34"/>
            </a:endParaRPr>
          </a:p>
        </p:txBody>
      </p:sp>
      <p:sp>
        <p:nvSpPr>
          <p:cNvPr id="10" name="Marcador de Posição de Conteúdo 9"/>
          <p:cNvSpPr>
            <a:spLocks noGrp="1"/>
          </p:cNvSpPr>
          <p:nvPr>
            <p:ph idx="1"/>
          </p:nvPr>
        </p:nvSpPr>
        <p:spPr>
          <a:xfrm>
            <a:off x="838200" y="1330104"/>
            <a:ext cx="11173690" cy="4774860"/>
          </a:xfrm>
        </p:spPr>
        <p:txBody>
          <a:bodyPr>
            <a:noAutofit/>
          </a:bodyPr>
          <a:lstStyle/>
          <a:p>
            <a:pPr marL="457200" indent="-457200">
              <a:lnSpc>
                <a:spcPct val="150000"/>
              </a:lnSpc>
              <a:buFont typeface="+mj-lt"/>
              <a:buAutoNum type="arabicPeriod"/>
            </a:pPr>
            <a:r>
              <a:rPr lang="en-GB" sz="2000" dirty="0" smtClean="0">
                <a:latin typeface="Yu Gothic UI" panose="020B0500000000000000" pitchFamily="34" charset="-128"/>
                <a:ea typeface="Yu Gothic UI" panose="020B0500000000000000" pitchFamily="34" charset="-128"/>
                <a:cs typeface="Helvetica" panose="020B0604020202020204" pitchFamily="34" charset="0"/>
              </a:rPr>
              <a:t>Overview</a:t>
            </a:r>
          </a:p>
          <a:p>
            <a:pPr marL="457200" indent="-457200">
              <a:lnSpc>
                <a:spcPct val="150000"/>
              </a:lnSpc>
              <a:buFont typeface="+mj-lt"/>
              <a:buAutoNum type="arabicPeriod"/>
            </a:pPr>
            <a:r>
              <a:rPr lang="en-GB" sz="2000" dirty="0" smtClean="0">
                <a:latin typeface="Yu Gothic UI" panose="020B0500000000000000" pitchFamily="34" charset="-128"/>
                <a:ea typeface="Yu Gothic UI" panose="020B0500000000000000" pitchFamily="34" charset="-128"/>
                <a:cs typeface="Helvetica" panose="020B0604020202020204" pitchFamily="34" charset="0"/>
              </a:rPr>
              <a:t>Project goals</a:t>
            </a:r>
          </a:p>
          <a:p>
            <a:pPr marL="457200" indent="-457200">
              <a:lnSpc>
                <a:spcPct val="150000"/>
              </a:lnSpc>
              <a:buFont typeface="+mj-lt"/>
              <a:buAutoNum type="arabicPeriod"/>
            </a:pPr>
            <a:r>
              <a:rPr lang="en-GB" sz="2000" dirty="0" smtClean="0">
                <a:latin typeface="Yu Gothic UI" panose="020B0500000000000000" pitchFamily="34" charset="-128"/>
                <a:ea typeface="Yu Gothic UI" panose="020B0500000000000000" pitchFamily="34" charset="-128"/>
                <a:cs typeface="Helvetica" panose="020B0604020202020204" pitchFamily="34" charset="0"/>
              </a:rPr>
              <a:t>Core features</a:t>
            </a:r>
          </a:p>
          <a:p>
            <a:pPr marL="457200" indent="-457200">
              <a:lnSpc>
                <a:spcPct val="150000"/>
              </a:lnSpc>
              <a:buFont typeface="+mj-lt"/>
              <a:buAutoNum type="arabicPeriod"/>
            </a:pPr>
            <a:r>
              <a:rPr lang="en-GB" sz="2000" dirty="0" smtClean="0">
                <a:latin typeface="Yu Gothic UI" panose="020B0500000000000000" pitchFamily="34" charset="-128"/>
                <a:ea typeface="Yu Gothic UI" panose="020B0500000000000000" pitchFamily="34" charset="-128"/>
                <a:cs typeface="Helvetica" panose="020B0604020202020204" pitchFamily="34" charset="0"/>
              </a:rPr>
              <a:t>The car</a:t>
            </a:r>
          </a:p>
          <a:p>
            <a:pPr marL="914400" lvl="1" indent="-457200">
              <a:lnSpc>
                <a:spcPct val="150000"/>
              </a:lnSpc>
              <a:buFont typeface="+mj-lt"/>
              <a:buAutoNum type="arabicPeriod"/>
            </a:pPr>
            <a:r>
              <a:rPr lang="en-GB" sz="1600" dirty="0" smtClean="0">
                <a:latin typeface="Yu Gothic UI" panose="020B0500000000000000" pitchFamily="34" charset="-128"/>
                <a:ea typeface="Yu Gothic UI" panose="020B0500000000000000" pitchFamily="34" charset="-128"/>
                <a:cs typeface="Helvetica" panose="020B0604020202020204" pitchFamily="34" charset="0"/>
              </a:rPr>
              <a:t>Mechanical</a:t>
            </a:r>
            <a:endParaRPr lang="en-GB" sz="1600" dirty="0">
              <a:latin typeface="Yu Gothic UI" panose="020B0500000000000000" pitchFamily="34" charset="-128"/>
              <a:ea typeface="Yu Gothic UI" panose="020B0500000000000000" pitchFamily="34" charset="-128"/>
              <a:cs typeface="Helvetica" panose="020B0604020202020204" pitchFamily="34" charset="0"/>
            </a:endParaRPr>
          </a:p>
          <a:p>
            <a:pPr marL="914400" lvl="1" indent="-457200">
              <a:lnSpc>
                <a:spcPct val="150000"/>
              </a:lnSpc>
              <a:buFont typeface="+mj-lt"/>
              <a:buAutoNum type="arabicPeriod"/>
            </a:pPr>
            <a:r>
              <a:rPr lang="en-GB" sz="1600" dirty="0">
                <a:latin typeface="Yu Gothic UI" panose="020B0500000000000000" pitchFamily="34" charset="-128"/>
                <a:ea typeface="Yu Gothic UI" panose="020B0500000000000000" pitchFamily="34" charset="-128"/>
                <a:cs typeface="Helvetica" panose="020B0604020202020204" pitchFamily="34" charset="0"/>
              </a:rPr>
              <a:t>Electrical</a:t>
            </a:r>
          </a:p>
          <a:p>
            <a:pPr marL="914400" lvl="1" indent="-457200">
              <a:lnSpc>
                <a:spcPct val="150000"/>
              </a:lnSpc>
              <a:buFont typeface="+mj-lt"/>
              <a:buAutoNum type="arabicPeriod"/>
            </a:pPr>
            <a:r>
              <a:rPr lang="en-GB" sz="1600" dirty="0">
                <a:latin typeface="Yu Gothic UI" panose="020B0500000000000000" pitchFamily="34" charset="-128"/>
                <a:ea typeface="Yu Gothic UI" panose="020B0500000000000000" pitchFamily="34" charset="-128"/>
                <a:cs typeface="Helvetica" panose="020B0604020202020204" pitchFamily="34" charset="0"/>
              </a:rPr>
              <a:t>Control </a:t>
            </a:r>
            <a:r>
              <a:rPr lang="en-GB" sz="1600" dirty="0" smtClean="0">
                <a:latin typeface="Yu Gothic UI" panose="020B0500000000000000" pitchFamily="34" charset="-128"/>
                <a:ea typeface="Yu Gothic UI" panose="020B0500000000000000" pitchFamily="34" charset="-128"/>
                <a:cs typeface="Helvetica" panose="020B0604020202020204" pitchFamily="34" charset="0"/>
              </a:rPr>
              <a:t>theory</a:t>
            </a:r>
            <a:endParaRPr lang="en-GB" sz="1200" dirty="0">
              <a:latin typeface="Yu Gothic UI" panose="020B0500000000000000" pitchFamily="34" charset="-128"/>
              <a:ea typeface="Yu Gothic UI" panose="020B0500000000000000" pitchFamily="34" charset="-128"/>
              <a:cs typeface="Helvetica" panose="020B0604020202020204" pitchFamily="34" charset="0"/>
            </a:endParaRPr>
          </a:p>
          <a:p>
            <a:pPr marL="914400" lvl="1" indent="-457200">
              <a:lnSpc>
                <a:spcPct val="150000"/>
              </a:lnSpc>
              <a:buFont typeface="+mj-lt"/>
              <a:buAutoNum type="arabicPeriod"/>
            </a:pPr>
            <a:r>
              <a:rPr lang="en-GB" sz="1600" dirty="0" smtClean="0">
                <a:latin typeface="Yu Gothic UI" panose="020B0500000000000000" pitchFamily="34" charset="-128"/>
                <a:ea typeface="Yu Gothic UI" panose="020B0500000000000000" pitchFamily="34" charset="-128"/>
                <a:cs typeface="Helvetica" panose="020B0604020202020204" pitchFamily="34" charset="0"/>
              </a:rPr>
              <a:t>Software</a:t>
            </a:r>
          </a:p>
          <a:p>
            <a:pPr marL="1371600" lvl="2" indent="-457200">
              <a:lnSpc>
                <a:spcPct val="150000"/>
              </a:lnSpc>
              <a:buFont typeface="+mj-lt"/>
              <a:buAutoNum type="arabicPeriod"/>
            </a:pPr>
            <a:r>
              <a:rPr lang="en-GB" sz="1200" dirty="0" smtClean="0">
                <a:latin typeface="Yu Gothic UI" panose="020B0500000000000000" pitchFamily="34" charset="-128"/>
                <a:ea typeface="Yu Gothic UI" panose="020B0500000000000000" pitchFamily="34" charset="-128"/>
                <a:cs typeface="Helvetica" panose="020B0604020202020204" pitchFamily="34" charset="0"/>
              </a:rPr>
              <a:t>Peripherals and drivers</a:t>
            </a:r>
          </a:p>
          <a:p>
            <a:pPr marL="1371600" lvl="2" indent="-457200">
              <a:lnSpc>
                <a:spcPct val="150000"/>
              </a:lnSpc>
              <a:buFont typeface="+mj-lt"/>
              <a:buAutoNum type="arabicPeriod"/>
            </a:pPr>
            <a:r>
              <a:rPr lang="en-GB" sz="1200" dirty="0" smtClean="0">
                <a:latin typeface="Yu Gothic UI" panose="020B0500000000000000" pitchFamily="34" charset="-128"/>
                <a:ea typeface="Yu Gothic UI" panose="020B0500000000000000" pitchFamily="34" charset="-128"/>
                <a:cs typeface="Helvetica" panose="020B0604020202020204" pitchFamily="34" charset="0"/>
              </a:rPr>
              <a:t>Car controller</a:t>
            </a:r>
          </a:p>
          <a:p>
            <a:pPr marL="1371600" lvl="2" indent="-457200">
              <a:lnSpc>
                <a:spcPct val="150000"/>
              </a:lnSpc>
              <a:buFont typeface="+mj-lt"/>
              <a:buAutoNum type="arabicPeriod"/>
            </a:pPr>
            <a:r>
              <a:rPr lang="en-GB" sz="1200" dirty="0" smtClean="0">
                <a:latin typeface="Yu Gothic UI" panose="020B0500000000000000" pitchFamily="34" charset="-128"/>
                <a:ea typeface="Yu Gothic UI" panose="020B0500000000000000" pitchFamily="34" charset="-128"/>
                <a:cs typeface="Helvetica" panose="020B0604020202020204" pitchFamily="34" charset="0"/>
              </a:rPr>
              <a:t>Extra features</a:t>
            </a:r>
          </a:p>
          <a:p>
            <a:pPr marL="1371600" lvl="2" indent="-457200">
              <a:lnSpc>
                <a:spcPct val="150000"/>
              </a:lnSpc>
              <a:buFont typeface="+mj-lt"/>
              <a:buAutoNum type="arabicPeriod"/>
            </a:pPr>
            <a:endParaRPr lang="en-GB" sz="1050" dirty="0">
              <a:latin typeface="Yu Gothic UI" panose="020B0500000000000000" pitchFamily="34" charset="-128"/>
              <a:ea typeface="Yu Gothic UI" panose="020B0500000000000000" pitchFamily="34" charset="-128"/>
              <a:cs typeface="Helvetica" panose="020B0604020202020204" pitchFamily="34" charset="0"/>
            </a:endParaRPr>
          </a:p>
          <a:p>
            <a:pPr marL="914400" lvl="1" indent="-457200">
              <a:lnSpc>
                <a:spcPct val="150000"/>
              </a:lnSpc>
              <a:buFont typeface="+mj-lt"/>
              <a:buAutoNum type="arabicPeriod"/>
            </a:pPr>
            <a:endParaRPr lang="en-GB" sz="1400" dirty="0" smtClean="0">
              <a:latin typeface="Yu Gothic UI" panose="020B0500000000000000" pitchFamily="34" charset="-128"/>
              <a:ea typeface="Yu Gothic UI" panose="020B0500000000000000" pitchFamily="34" charset="-128"/>
              <a:cs typeface="Helvetica" panose="020B0604020202020204" pitchFamily="34" charset="0"/>
            </a:endParaRPr>
          </a:p>
          <a:p>
            <a:pPr marL="0" indent="0">
              <a:lnSpc>
                <a:spcPct val="150000"/>
              </a:lnSpc>
              <a:buNone/>
            </a:pPr>
            <a:endParaRPr lang="en-GB" sz="1400" dirty="0" smtClean="0">
              <a:solidFill>
                <a:schemeClr val="bg2">
                  <a:lumMod val="50000"/>
                </a:schemeClr>
              </a:solidFill>
              <a:latin typeface="Yu Gothic UI" panose="020B0500000000000000" pitchFamily="34" charset="-128"/>
              <a:ea typeface="Yu Gothic UI" panose="020B0500000000000000" pitchFamily="34" charset="-128"/>
              <a:cs typeface="Helvetica" panose="020B0604020202020204" pitchFamily="34" charset="0"/>
            </a:endParaRPr>
          </a:p>
          <a:p>
            <a:pPr marL="0" indent="0">
              <a:lnSpc>
                <a:spcPct val="150000"/>
              </a:lnSpc>
              <a:buNone/>
            </a:pPr>
            <a:endParaRPr lang="en-GB" sz="1400" dirty="0">
              <a:solidFill>
                <a:schemeClr val="bg2">
                  <a:lumMod val="50000"/>
                </a:schemeClr>
              </a:solidFill>
              <a:latin typeface="Yu Gothic UI" panose="020B0500000000000000" pitchFamily="34" charset="-128"/>
              <a:ea typeface="Yu Gothic UI" panose="020B0500000000000000" pitchFamily="34" charset="-128"/>
              <a:cs typeface="Helvetica" panose="020B0604020202020204" pitchFamily="34" charset="0"/>
            </a:endParaRPr>
          </a:p>
        </p:txBody>
      </p:sp>
      <p:sp>
        <p:nvSpPr>
          <p:cNvPr id="3" name="Marcador de Posição do Número do Diapositivo 2"/>
          <p:cNvSpPr>
            <a:spLocks noGrp="1"/>
          </p:cNvSpPr>
          <p:nvPr>
            <p:ph type="sldNum" sz="quarter" idx="12"/>
          </p:nvPr>
        </p:nvSpPr>
        <p:spPr>
          <a:xfrm>
            <a:off x="8617527" y="6492875"/>
            <a:ext cx="2743200" cy="365125"/>
          </a:xfrm>
        </p:spPr>
        <p:txBody>
          <a:bodyPr/>
          <a:lstStyle/>
          <a:p>
            <a:fld id="{4BFB379D-E116-4917-8EE6-11EB63CDF226}" type="slidenum">
              <a:rPr lang="en-GB" smtClean="0">
                <a:latin typeface="Yu Gothic UI" panose="020B0500000000000000" pitchFamily="34" charset="-128"/>
                <a:ea typeface="Yu Gothic UI" panose="020B0500000000000000" pitchFamily="34" charset="-128"/>
              </a:rPr>
              <a:t>2</a:t>
            </a:fld>
            <a:endParaRPr lang="en-GB"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507526"/>
            <a:ext cx="3416320" cy="253916"/>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dirty="0">
              <a:solidFill>
                <a:schemeClr val="tx2">
                  <a:lumMod val="60000"/>
                  <a:lumOff val="40000"/>
                </a:schemeClr>
              </a:solidFill>
            </a:endParaRPr>
          </a:p>
        </p:txBody>
      </p:sp>
      <p:sp>
        <p:nvSpPr>
          <p:cNvPr id="16" name="Retângulo 15"/>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pic>
        <p:nvPicPr>
          <p:cNvPr id="9" name="Imagem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07151" y="1705339"/>
            <a:ext cx="3038475" cy="3798093"/>
          </a:xfrm>
          <a:prstGeom prst="rect">
            <a:avLst/>
          </a:prstGeom>
        </p:spPr>
      </p:pic>
    </p:spTree>
    <p:extLst>
      <p:ext uri="{BB962C8B-B14F-4D97-AF65-F5344CB8AC3E}">
        <p14:creationId xmlns:p14="http://schemas.microsoft.com/office/powerpoint/2010/main" val="9940981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Software – Extra features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20</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marL="514350" indent="-514350">
              <a:buFont typeface="+mj-lt"/>
              <a:buAutoNum type="arabicPeriod"/>
            </a:pPr>
            <a:r>
              <a:rPr lang="en-GB" sz="1800" dirty="0" smtClean="0">
                <a:latin typeface="Yu Gothic UI" panose="020B0500000000000000" pitchFamily="34" charset="-128"/>
                <a:ea typeface="Yu Gothic UI" panose="020B0500000000000000" pitchFamily="34" charset="-128"/>
              </a:rPr>
              <a:t>Multiple levels of control intelligence (basic, advanced and smart)</a:t>
            </a:r>
          </a:p>
          <a:p>
            <a:pPr marL="514350" indent="-514350">
              <a:buFont typeface="+mj-lt"/>
              <a:buAutoNum type="arabicPeriod"/>
            </a:pPr>
            <a:endParaRPr lang="en-GB" sz="1800" dirty="0" smtClean="0">
              <a:latin typeface="Yu Gothic UI" panose="020B0500000000000000" pitchFamily="34" charset="-128"/>
              <a:ea typeface="Yu Gothic UI" panose="020B0500000000000000" pitchFamily="34" charset="-128"/>
            </a:endParaRPr>
          </a:p>
          <a:p>
            <a:pPr marL="514350" indent="-514350">
              <a:buFont typeface="+mj-lt"/>
              <a:buAutoNum type="arabicPeriod"/>
            </a:pPr>
            <a:r>
              <a:rPr lang="en-GB" sz="1800" dirty="0" smtClean="0">
                <a:latin typeface="Yu Gothic UI" panose="020B0500000000000000" pitchFamily="34" charset="-128"/>
                <a:ea typeface="Yu Gothic UI" panose="020B0500000000000000" pitchFamily="34" charset="-128"/>
              </a:rPr>
              <a:t>MIDI player</a:t>
            </a:r>
          </a:p>
          <a:p>
            <a:pPr marL="514350" indent="-514350">
              <a:buFont typeface="+mj-lt"/>
              <a:buAutoNum type="arabicPeriod"/>
            </a:pPr>
            <a:endParaRPr lang="en-GB" sz="1800" dirty="0" smtClean="0">
              <a:latin typeface="Yu Gothic UI" panose="020B0500000000000000" pitchFamily="34" charset="-128"/>
              <a:ea typeface="Yu Gothic UI" panose="020B0500000000000000" pitchFamily="34" charset="-128"/>
            </a:endParaRPr>
          </a:p>
          <a:p>
            <a:pPr marL="514350" indent="-514350">
              <a:buFont typeface="+mj-lt"/>
              <a:buAutoNum type="arabicPeriod"/>
            </a:pPr>
            <a:r>
              <a:rPr lang="en-GB" sz="1800" dirty="0" smtClean="0">
                <a:latin typeface="Yu Gothic UI" panose="020B0500000000000000" pitchFamily="34" charset="-128"/>
                <a:ea typeface="Yu Gothic UI" panose="020B0500000000000000" pitchFamily="34" charset="-128"/>
              </a:rPr>
              <a:t>Wireless firmware deployment (bootloader)</a:t>
            </a:r>
          </a:p>
          <a:p>
            <a:pPr marL="514350" indent="-514350">
              <a:buFont typeface="+mj-lt"/>
              <a:buAutoNum type="arabicPeriod"/>
            </a:pPr>
            <a:endParaRPr lang="en-GB" sz="1800" dirty="0">
              <a:latin typeface="Yu Gothic UI" panose="020B0500000000000000" pitchFamily="34" charset="-128"/>
              <a:ea typeface="Yu Gothic UI" panose="020B0500000000000000" pitchFamily="34" charset="-128"/>
            </a:endParaRPr>
          </a:p>
          <a:p>
            <a:pPr marL="514350" indent="-514350">
              <a:buFont typeface="+mj-lt"/>
              <a:buAutoNum type="arabicPeriod"/>
            </a:pPr>
            <a:r>
              <a:rPr lang="en-GB" sz="1800" dirty="0" smtClean="0">
                <a:latin typeface="Yu Gothic UI" panose="020B0500000000000000" pitchFamily="34" charset="-128"/>
                <a:ea typeface="Yu Gothic UI" panose="020B0500000000000000" pitchFamily="34" charset="-128"/>
              </a:rPr>
              <a:t>Backward and forward compatibility with older and future cars</a:t>
            </a:r>
            <a:endParaRPr lang="en-GB" sz="1800"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5" name="Imagem 4"/>
          <p:cNvPicPr>
            <a:picLocks noChangeAspect="1"/>
          </p:cNvPicPr>
          <p:nvPr/>
        </p:nvPicPr>
        <p:blipFill>
          <a:blip r:embed="rId2"/>
          <a:stretch>
            <a:fillRect/>
          </a:stretch>
        </p:blipFill>
        <p:spPr>
          <a:xfrm>
            <a:off x="246809" y="5201063"/>
            <a:ext cx="11698381" cy="695579"/>
          </a:xfrm>
          <a:prstGeom prst="rect">
            <a:avLst/>
          </a:prstGeom>
        </p:spPr>
      </p:pic>
      <p:pic>
        <p:nvPicPr>
          <p:cNvPr id="3" name="Imagem 2"/>
          <p:cNvPicPr>
            <a:picLocks noChangeAspect="1"/>
          </p:cNvPicPr>
          <p:nvPr/>
        </p:nvPicPr>
        <p:blipFill>
          <a:blip r:embed="rId3"/>
          <a:stretch>
            <a:fillRect/>
          </a:stretch>
        </p:blipFill>
        <p:spPr>
          <a:xfrm>
            <a:off x="9400272" y="504825"/>
            <a:ext cx="1953528" cy="4610327"/>
          </a:xfrm>
          <a:prstGeom prst="rect">
            <a:avLst/>
          </a:prstGeom>
        </p:spPr>
      </p:pic>
    </p:spTree>
    <p:extLst>
      <p:ext uri="{BB962C8B-B14F-4D97-AF65-F5344CB8AC3E}">
        <p14:creationId xmlns:p14="http://schemas.microsoft.com/office/powerpoint/2010/main" val="2945923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Project output</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21</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8" name="Marcador de Posição de Conteúdo 7"/>
          <p:cNvSpPr>
            <a:spLocks noGrp="1"/>
          </p:cNvSpPr>
          <p:nvPr>
            <p:ph idx="1"/>
          </p:nvPr>
        </p:nvSpPr>
        <p:spPr>
          <a:xfrm>
            <a:off x="838200" y="3286125"/>
            <a:ext cx="10515600" cy="2890838"/>
          </a:xfrm>
        </p:spPr>
        <p:txBody>
          <a:bodyPr>
            <a:normAutofit/>
          </a:bodyPr>
          <a:lstStyle/>
          <a:p>
            <a:pPr marL="0" indent="0" algn="ctr">
              <a:buNone/>
            </a:pPr>
            <a:r>
              <a:rPr lang="en-GB" sz="2400" b="1" dirty="0" smtClean="0">
                <a:latin typeface="Yu Gothic UI" panose="020B0500000000000000" pitchFamily="34" charset="-128"/>
                <a:ea typeface="Yu Gothic UI" panose="020B0500000000000000" pitchFamily="34" charset="-128"/>
              </a:rPr>
              <a:t>(Demonstration video)</a:t>
            </a:r>
            <a:endParaRPr lang="en-GB" sz="2400" b="1" dirty="0">
              <a:latin typeface="Yu Gothic UI" panose="020B0500000000000000" pitchFamily="34" charset="-128"/>
              <a:ea typeface="Yu Gothic UI" panose="020B0500000000000000" pitchFamily="34" charset="-128"/>
            </a:endParaRPr>
          </a:p>
        </p:txBody>
      </p:sp>
    </p:spTree>
    <p:extLst>
      <p:ext uri="{BB962C8B-B14F-4D97-AF65-F5344CB8AC3E}">
        <p14:creationId xmlns:p14="http://schemas.microsoft.com/office/powerpoint/2010/main" val="302215338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Performance</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22</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4" name="Marcador de Posição de Conteúdo 13"/>
          <p:cNvSpPr>
            <a:spLocks noGrp="1"/>
          </p:cNvSpPr>
          <p:nvPr>
            <p:ph idx="1"/>
          </p:nvPr>
        </p:nvSpPr>
        <p:spPr>
          <a:xfrm>
            <a:off x="838200" y="1735138"/>
            <a:ext cx="11100262" cy="4006849"/>
          </a:xfrm>
        </p:spPr>
        <p:txBody>
          <a:bodyPr>
            <a:normAutofit/>
          </a:bodyPr>
          <a:lstStyle/>
          <a:p>
            <a:pPr marL="800100" lvl="1" indent="-342900">
              <a:buFont typeface="+mj-lt"/>
              <a:buAutoNum type="arabicPeriod"/>
            </a:pPr>
            <a:r>
              <a:rPr lang="en-GB" sz="1800" dirty="0" smtClean="0">
                <a:latin typeface="Yu Gothic UI" panose="020B0500000000000000" pitchFamily="34" charset="-128"/>
                <a:ea typeface="Yu Gothic UI" panose="020B0500000000000000" pitchFamily="34" charset="-128"/>
              </a:rPr>
              <a:t>On the software side:</a:t>
            </a:r>
          </a:p>
          <a:p>
            <a:pPr lvl="2"/>
            <a:r>
              <a:rPr lang="en-GB" sz="1400" dirty="0" smtClean="0">
                <a:latin typeface="Yu Gothic UI" panose="020B0500000000000000" pitchFamily="34" charset="-128"/>
                <a:ea typeface="Yu Gothic UI" panose="020B0500000000000000" pitchFamily="34" charset="-128"/>
              </a:rPr>
              <a:t>Memory usage:</a:t>
            </a:r>
          </a:p>
          <a:p>
            <a:pPr lvl="3">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Program size: </a:t>
            </a:r>
            <a:r>
              <a:rPr lang="en-GB" sz="1400" b="1" dirty="0" smtClean="0">
                <a:solidFill>
                  <a:schemeClr val="accent5">
                    <a:lumMod val="75000"/>
                  </a:schemeClr>
                </a:solidFill>
                <a:latin typeface="Yu Gothic UI" panose="020B0500000000000000" pitchFamily="34" charset="-128"/>
                <a:ea typeface="Yu Gothic UI" panose="020B0500000000000000" pitchFamily="34" charset="-128"/>
              </a:rPr>
              <a:t>50,820 bytes (50.82 KB)</a:t>
            </a:r>
          </a:p>
          <a:p>
            <a:pPr lvl="3">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ROM usage: </a:t>
            </a:r>
            <a:r>
              <a:rPr lang="en-GB" sz="1400" b="1" dirty="0" smtClean="0">
                <a:solidFill>
                  <a:schemeClr val="accent5">
                    <a:lumMod val="75000"/>
                  </a:schemeClr>
                </a:solidFill>
                <a:latin typeface="Yu Gothic UI" panose="020B0500000000000000" pitchFamily="34" charset="-128"/>
                <a:ea typeface="Yu Gothic UI" panose="020B0500000000000000" pitchFamily="34" charset="-128"/>
              </a:rPr>
              <a:t>58 KB / 256 KB = 22%</a:t>
            </a:r>
          </a:p>
          <a:p>
            <a:pPr lvl="3">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RAM usage: </a:t>
            </a:r>
            <a:r>
              <a:rPr lang="en-GB" sz="1400" b="1" dirty="0" smtClean="0">
                <a:solidFill>
                  <a:schemeClr val="accent5">
                    <a:lumMod val="75000"/>
                  </a:schemeClr>
                </a:solidFill>
                <a:latin typeface="Yu Gothic UI" panose="020B0500000000000000" pitchFamily="34" charset="-128"/>
                <a:ea typeface="Yu Gothic UI" panose="020B0500000000000000" pitchFamily="34" charset="-128"/>
              </a:rPr>
              <a:t>9 KB / 16 KB = 58%</a:t>
            </a:r>
          </a:p>
          <a:p>
            <a:pPr marL="1371600" lvl="3" indent="0">
              <a:buNone/>
            </a:pPr>
            <a:endParaRPr lang="en-GB" sz="1400" dirty="0" smtClean="0">
              <a:latin typeface="Yu Gothic UI" panose="020B0500000000000000" pitchFamily="34" charset="-128"/>
              <a:ea typeface="Yu Gothic UI" panose="020B0500000000000000" pitchFamily="34" charset="-128"/>
            </a:endParaRPr>
          </a:p>
          <a:p>
            <a:pPr lvl="1">
              <a:buFont typeface="+mj-lt"/>
              <a:buAutoNum type="arabicPeriod"/>
            </a:pPr>
            <a:r>
              <a:rPr lang="en-GB" sz="1800" dirty="0" smtClean="0">
                <a:latin typeface="Yu Gothic UI" panose="020B0500000000000000" pitchFamily="34" charset="-128"/>
                <a:ea typeface="Yu Gothic UI" panose="020B0500000000000000" pitchFamily="34" charset="-128"/>
              </a:rPr>
              <a:t>Maximum RPM = </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~1600 RPM</a:t>
            </a:r>
          </a:p>
          <a:p>
            <a:pPr lvl="1">
              <a:buFont typeface="+mj-lt"/>
              <a:buAutoNum type="arabicPeriod"/>
            </a:pPr>
            <a:endParaRPr lang="en-GB" sz="1800" dirty="0">
              <a:latin typeface="Yu Gothic UI" panose="020B0500000000000000" pitchFamily="34" charset="-128"/>
              <a:ea typeface="Yu Gothic UI" panose="020B0500000000000000" pitchFamily="34" charset="-128"/>
            </a:endParaRPr>
          </a:p>
          <a:p>
            <a:pPr lvl="1">
              <a:buFont typeface="+mj-lt"/>
              <a:buAutoNum type="arabicPeriod"/>
            </a:pPr>
            <a:r>
              <a:rPr lang="en-GB" sz="1800" dirty="0" smtClean="0">
                <a:latin typeface="Yu Gothic UI" panose="020B0500000000000000" pitchFamily="34" charset="-128"/>
                <a:ea typeface="Yu Gothic UI" panose="020B0500000000000000" pitchFamily="34" charset="-128"/>
              </a:rPr>
              <a:t>Nominal velocity = </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~1.73 m/s </a:t>
            </a:r>
            <a:r>
              <a:rPr lang="en-GB" sz="1800" dirty="0" smtClean="0">
                <a:latin typeface="Yu Gothic UI" panose="020B0500000000000000" pitchFamily="34" charset="-128"/>
                <a:ea typeface="Yu Gothic UI" panose="020B0500000000000000" pitchFamily="34" charset="-128"/>
              </a:rPr>
              <a:t>at</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 80% </a:t>
            </a:r>
            <a:r>
              <a:rPr lang="en-GB" sz="1800" dirty="0" smtClean="0">
                <a:latin typeface="Yu Gothic UI" panose="020B0500000000000000" pitchFamily="34" charset="-128"/>
                <a:ea typeface="Yu Gothic UI" panose="020B0500000000000000" pitchFamily="34" charset="-128"/>
              </a:rPr>
              <a:t>PWM duty cycle and with </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high torque gears</a:t>
            </a:r>
          </a:p>
          <a:p>
            <a:pPr lvl="1">
              <a:buFont typeface="+mj-lt"/>
              <a:buAutoNum type="arabicPeriod"/>
            </a:pPr>
            <a:endParaRPr lang="en-GB" sz="1800" dirty="0" smtClean="0">
              <a:latin typeface="Yu Gothic UI" panose="020B0500000000000000" pitchFamily="34" charset="-128"/>
              <a:ea typeface="Yu Gothic UI" panose="020B0500000000000000" pitchFamily="34" charset="-128"/>
            </a:endParaRPr>
          </a:p>
          <a:p>
            <a:pPr lvl="1">
              <a:buFont typeface="+mj-lt"/>
              <a:buAutoNum type="arabicPeriod"/>
            </a:pPr>
            <a:r>
              <a:rPr lang="en-GB" sz="1800" dirty="0" smtClean="0">
                <a:latin typeface="Yu Gothic UI" panose="020B0500000000000000" pitchFamily="34" charset="-128"/>
                <a:ea typeface="Yu Gothic UI" panose="020B0500000000000000" pitchFamily="34" charset="-128"/>
              </a:rPr>
              <a:t>Romania’s car (1</a:t>
            </a:r>
            <a:r>
              <a:rPr lang="en-GB" sz="1800" baseline="30000" dirty="0" smtClean="0">
                <a:latin typeface="Yu Gothic UI" panose="020B0500000000000000" pitchFamily="34" charset="-128"/>
                <a:ea typeface="Yu Gothic UI" panose="020B0500000000000000" pitchFamily="34" charset="-128"/>
              </a:rPr>
              <a:t>st</a:t>
            </a:r>
            <a:r>
              <a:rPr lang="en-GB" sz="1800" dirty="0" smtClean="0">
                <a:latin typeface="Yu Gothic UI" panose="020B0500000000000000" pitchFamily="34" charset="-128"/>
                <a:ea typeface="Yu Gothic UI" panose="020B0500000000000000" pitchFamily="34" charset="-128"/>
              </a:rPr>
              <a:t> place): </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~2.06 m/s </a:t>
            </a:r>
            <a:r>
              <a:rPr lang="en-GB" sz="1800" dirty="0" smtClean="0">
                <a:latin typeface="Yu Gothic UI" panose="020B0500000000000000" pitchFamily="34" charset="-128"/>
                <a:ea typeface="Yu Gothic UI" panose="020B0500000000000000" pitchFamily="34" charset="-128"/>
              </a:rPr>
              <a:t>(unknown PWM duty cycle)</a:t>
            </a:r>
          </a:p>
          <a:p>
            <a:pPr lvl="1">
              <a:buFont typeface="+mj-lt"/>
              <a:buAutoNum type="arabicPeriod"/>
            </a:pPr>
            <a:endParaRPr lang="en-GB" sz="1800" dirty="0">
              <a:latin typeface="Yu Gothic UI" panose="020B0500000000000000" pitchFamily="34" charset="-128"/>
              <a:ea typeface="Yu Gothic UI" panose="020B0500000000000000" pitchFamily="34" charset="-128"/>
            </a:endParaRPr>
          </a:p>
          <a:p>
            <a:pPr lvl="1">
              <a:buFont typeface="+mj-lt"/>
              <a:buAutoNum type="arabicPeriod"/>
            </a:pPr>
            <a:r>
              <a:rPr lang="en-GB" sz="1800" dirty="0" smtClean="0">
                <a:latin typeface="Yu Gothic UI" panose="020B0500000000000000" pitchFamily="34" charset="-128"/>
                <a:ea typeface="Yu Gothic UI" panose="020B0500000000000000" pitchFamily="34" charset="-128"/>
              </a:rPr>
              <a:t>Germany’s car (2</a:t>
            </a:r>
            <a:r>
              <a:rPr lang="en-GB" sz="1800" baseline="30000" dirty="0" smtClean="0">
                <a:latin typeface="Yu Gothic UI" panose="020B0500000000000000" pitchFamily="34" charset="-128"/>
                <a:ea typeface="Yu Gothic UI" panose="020B0500000000000000" pitchFamily="34" charset="-128"/>
              </a:rPr>
              <a:t>nd</a:t>
            </a:r>
            <a:r>
              <a:rPr lang="en-GB" sz="1800" dirty="0" smtClean="0">
                <a:latin typeface="Yu Gothic UI" panose="020B0500000000000000" pitchFamily="34" charset="-128"/>
                <a:ea typeface="Yu Gothic UI" panose="020B0500000000000000" pitchFamily="34" charset="-128"/>
              </a:rPr>
              <a:t> place): </a:t>
            </a:r>
            <a:r>
              <a:rPr lang="en-GB" sz="1800" b="1" dirty="0" smtClean="0">
                <a:solidFill>
                  <a:schemeClr val="accent5">
                    <a:lumMod val="75000"/>
                  </a:schemeClr>
                </a:solidFill>
                <a:latin typeface="Yu Gothic UI" panose="020B0500000000000000" pitchFamily="34" charset="-128"/>
                <a:ea typeface="Yu Gothic UI" panose="020B0500000000000000" pitchFamily="34" charset="-128"/>
              </a:rPr>
              <a:t>~1.61 m/s </a:t>
            </a:r>
            <a:r>
              <a:rPr lang="en-GB" sz="1800" dirty="0" smtClean="0">
                <a:latin typeface="Yu Gothic UI" panose="020B0500000000000000" pitchFamily="34" charset="-128"/>
                <a:ea typeface="Yu Gothic UI" panose="020B0500000000000000" pitchFamily="34" charset="-128"/>
              </a:rPr>
              <a:t>(unknown PWM duty cycle)</a:t>
            </a:r>
            <a:endParaRPr lang="en-GB" sz="1800" dirty="0">
              <a:latin typeface="Yu Gothic UI" panose="020B0500000000000000" pitchFamily="34" charset="-128"/>
              <a:ea typeface="Yu Gothic UI" panose="020B0500000000000000" pitchFamily="34" charset="-128"/>
            </a:endParaRPr>
          </a:p>
          <a:p>
            <a:pPr lvl="1">
              <a:buFont typeface="+mj-lt"/>
              <a:buAutoNum type="arabicPeriod"/>
            </a:pPr>
            <a:endParaRPr lang="en-GB" sz="2000"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8" name="Imagem 7"/>
          <p:cNvPicPr>
            <a:picLocks noChangeAspect="1"/>
          </p:cNvPicPr>
          <p:nvPr/>
        </p:nvPicPr>
        <p:blipFill>
          <a:blip r:embed="rId2"/>
          <a:stretch>
            <a:fillRect/>
          </a:stretch>
        </p:blipFill>
        <p:spPr>
          <a:xfrm>
            <a:off x="5836023" y="2344960"/>
            <a:ext cx="6239435" cy="862471"/>
          </a:xfrm>
          <a:prstGeom prst="rect">
            <a:avLst/>
          </a:prstGeom>
        </p:spPr>
      </p:pic>
    </p:spTree>
    <p:extLst>
      <p:ext uri="{BB962C8B-B14F-4D97-AF65-F5344CB8AC3E}">
        <p14:creationId xmlns:p14="http://schemas.microsoft.com/office/powerpoint/2010/main" val="13958394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Problems and solutions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23</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4" name="Marcador de Posição de Conteúdo 13"/>
          <p:cNvSpPr>
            <a:spLocks noGrp="1"/>
          </p:cNvSpPr>
          <p:nvPr>
            <p:ph idx="1"/>
          </p:nvPr>
        </p:nvSpPr>
        <p:spPr>
          <a:xfrm>
            <a:off x="485774" y="1572251"/>
            <a:ext cx="10315575" cy="4703762"/>
          </a:xfrm>
        </p:spPr>
        <p:txBody>
          <a:bodyPr>
            <a:normAutofit/>
          </a:bodyPr>
          <a:lstStyle/>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Problem 1:</a:t>
            </a:r>
            <a:r>
              <a:rPr lang="en-GB" sz="1600" dirty="0" smtClean="0">
                <a:latin typeface="Yu Gothic UI" panose="020B0500000000000000" pitchFamily="34" charset="-128"/>
                <a:ea typeface="Yu Gothic UI" panose="020B0500000000000000" pitchFamily="34" charset="-128"/>
              </a:rPr>
              <a:t> the accelerometer output wire broke off, thus making it impossible to determine momentum.</a:t>
            </a: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Solution: </a:t>
            </a:r>
            <a:r>
              <a:rPr lang="en-GB" sz="1600" dirty="0" smtClean="0">
                <a:latin typeface="Yu Gothic UI" panose="020B0500000000000000" pitchFamily="34" charset="-128"/>
                <a:ea typeface="Yu Gothic UI" panose="020B0500000000000000" pitchFamily="34" charset="-128"/>
              </a:rPr>
              <a:t>use a counter together with the RPM sensor to predict the momentum.</a:t>
            </a:r>
          </a:p>
          <a:p>
            <a:pPr lvl="1">
              <a:buFont typeface="Wingdings" panose="05000000000000000000" pitchFamily="2" charset="2"/>
              <a:buChar char="v"/>
            </a:pPr>
            <a:endParaRPr lang="en-GB" sz="1600" b="1"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Problem 2:</a:t>
            </a:r>
            <a:r>
              <a:rPr lang="en-GB" sz="1600" dirty="0" smtClean="0">
                <a:latin typeface="Yu Gothic UI" panose="020B0500000000000000" pitchFamily="34" charset="-128"/>
                <a:ea typeface="Yu Gothic UI" panose="020B0500000000000000" pitchFamily="34" charset="-128"/>
              </a:rPr>
              <a:t> the car loses stability at high speeds.</a:t>
            </a: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Solution:</a:t>
            </a:r>
            <a:r>
              <a:rPr lang="en-GB" sz="1600" dirty="0" smtClean="0">
                <a:latin typeface="Yu Gothic UI" panose="020B0500000000000000" pitchFamily="34" charset="-128"/>
                <a:ea typeface="Yu Gothic UI" panose="020B0500000000000000" pitchFamily="34" charset="-128"/>
              </a:rPr>
              <a:t> slow down the car dynamically according to the pattern detected on the sensor board.</a:t>
            </a:r>
          </a:p>
          <a:p>
            <a:pPr>
              <a:buFont typeface="Wingdings" panose="05000000000000000000" pitchFamily="2" charset="2"/>
              <a:buChar char="v"/>
            </a:pPr>
            <a:endParaRPr lang="en-GB" sz="16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600" b="1" dirty="0">
                <a:latin typeface="Yu Gothic UI" panose="020B0500000000000000" pitchFamily="34" charset="-128"/>
                <a:ea typeface="Yu Gothic UI" panose="020B0500000000000000" pitchFamily="34" charset="-128"/>
              </a:rPr>
              <a:t>Problem </a:t>
            </a:r>
            <a:r>
              <a:rPr lang="en-GB" sz="1600" b="1" dirty="0" smtClean="0">
                <a:latin typeface="Yu Gothic UI" panose="020B0500000000000000" pitchFamily="34" charset="-128"/>
                <a:ea typeface="Yu Gothic UI" panose="020B0500000000000000" pitchFamily="34" charset="-128"/>
              </a:rPr>
              <a:t>3</a:t>
            </a:r>
            <a:r>
              <a:rPr lang="en-GB" sz="1600" dirty="0" smtClean="0">
                <a:latin typeface="Yu Gothic UI" panose="020B0500000000000000" pitchFamily="34" charset="-128"/>
                <a:ea typeface="Yu Gothic UI" panose="020B0500000000000000" pitchFamily="34" charset="-128"/>
              </a:rPr>
              <a:t>: </a:t>
            </a:r>
            <a:r>
              <a:rPr lang="en-GB" sz="1600" dirty="0">
                <a:latin typeface="Yu Gothic UI" panose="020B0500000000000000" pitchFamily="34" charset="-128"/>
                <a:ea typeface="Yu Gothic UI" panose="020B0500000000000000" pitchFamily="34" charset="-128"/>
              </a:rPr>
              <a:t>the car easily comes out of the track even while braking.</a:t>
            </a:r>
          </a:p>
          <a:p>
            <a:pPr>
              <a:buFont typeface="Wingdings" panose="05000000000000000000" pitchFamily="2" charset="2"/>
              <a:buChar char="v"/>
            </a:pPr>
            <a:r>
              <a:rPr lang="en-GB" sz="1600" b="1" dirty="0">
                <a:latin typeface="Yu Gothic UI" panose="020B0500000000000000" pitchFamily="34" charset="-128"/>
                <a:ea typeface="Yu Gothic UI" panose="020B0500000000000000" pitchFamily="34" charset="-128"/>
              </a:rPr>
              <a:t>Solution:</a:t>
            </a:r>
            <a:r>
              <a:rPr lang="en-GB" sz="1600" dirty="0">
                <a:latin typeface="Yu Gothic UI" panose="020B0500000000000000" pitchFamily="34" charset="-128"/>
                <a:ea typeface="Yu Gothic UI" panose="020B0500000000000000" pitchFamily="34" charset="-128"/>
              </a:rPr>
              <a:t> replace the (yellow) gear with a (red) gear that has higher torque</a:t>
            </a:r>
            <a:r>
              <a:rPr lang="en-GB" sz="1600" dirty="0" smtClean="0">
                <a:latin typeface="Yu Gothic UI" panose="020B0500000000000000" pitchFamily="34" charset="-128"/>
                <a:ea typeface="Yu Gothic UI" panose="020B0500000000000000" pitchFamily="34" charset="-128"/>
              </a:rPr>
              <a:t>.</a:t>
            </a:r>
            <a:endParaRPr lang="en-GB" sz="1600" dirty="0">
              <a:latin typeface="Yu Gothic UI" panose="020B0500000000000000" pitchFamily="34" charset="-128"/>
              <a:ea typeface="Yu Gothic UI" panose="020B0500000000000000" pitchFamily="34" charset="-128"/>
            </a:endParaRPr>
          </a:p>
          <a:p>
            <a:pPr marL="0" indent="0">
              <a:buNone/>
            </a:pPr>
            <a:endParaRPr lang="en-GB" sz="1800" b="1" dirty="0" smtClean="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8" name="Imagem 7"/>
          <p:cNvPicPr>
            <a:picLocks noChangeAspect="1"/>
          </p:cNvPicPr>
          <p:nvPr/>
        </p:nvPicPr>
        <p:blipFill>
          <a:blip r:embed="rId2"/>
          <a:stretch>
            <a:fillRect/>
          </a:stretch>
        </p:blipFill>
        <p:spPr>
          <a:xfrm>
            <a:off x="7667626" y="3691674"/>
            <a:ext cx="4401862" cy="2411393"/>
          </a:xfrm>
          <a:prstGeom prst="rect">
            <a:avLst/>
          </a:prstGeom>
        </p:spPr>
      </p:pic>
    </p:spTree>
    <p:extLst>
      <p:ext uri="{BB962C8B-B14F-4D97-AF65-F5344CB8AC3E}">
        <p14:creationId xmlns:p14="http://schemas.microsoft.com/office/powerpoint/2010/main" val="345678324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Problems and solutions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24</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4" name="Marcador de Posição de Conteúdo 13"/>
          <p:cNvSpPr>
            <a:spLocks noGrp="1"/>
          </p:cNvSpPr>
          <p:nvPr>
            <p:ph idx="1"/>
          </p:nvPr>
        </p:nvSpPr>
        <p:spPr>
          <a:xfrm>
            <a:off x="485775" y="1572251"/>
            <a:ext cx="8696325" cy="4703762"/>
          </a:xfrm>
        </p:spPr>
        <p:txBody>
          <a:bodyPr>
            <a:normAutofit/>
          </a:bodyPr>
          <a:lstStyle/>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Problem 4: </a:t>
            </a:r>
            <a:r>
              <a:rPr lang="en-GB" sz="1600" dirty="0" smtClean="0">
                <a:latin typeface="Yu Gothic UI" panose="020B0500000000000000" pitchFamily="34" charset="-128"/>
                <a:ea typeface="Yu Gothic UI" panose="020B0500000000000000" pitchFamily="34" charset="-128"/>
              </a:rPr>
              <a:t>the microcontroller’s CPU lacked processing resources.</a:t>
            </a: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Solution: </a:t>
            </a:r>
            <a:r>
              <a:rPr lang="en-GB" sz="1600" dirty="0" smtClean="0">
                <a:latin typeface="Yu Gothic UI" panose="020B0500000000000000" pitchFamily="34" charset="-128"/>
                <a:ea typeface="Yu Gothic UI" panose="020B0500000000000000" pitchFamily="34" charset="-128"/>
              </a:rPr>
              <a:t>multiplex the “heavy” operations, such as floating point calculations.</a:t>
            </a:r>
          </a:p>
          <a:p>
            <a:pPr>
              <a:buFont typeface="Wingdings" panose="05000000000000000000" pitchFamily="2" charset="2"/>
              <a:buChar char="v"/>
            </a:pPr>
            <a:endParaRPr lang="en-GB" sz="16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Problem 5: </a:t>
            </a:r>
            <a:r>
              <a:rPr lang="en-GB" sz="1600" dirty="0" smtClean="0">
                <a:latin typeface="Yu Gothic UI" panose="020B0500000000000000" pitchFamily="34" charset="-128"/>
                <a:ea typeface="Yu Gothic UI" panose="020B0500000000000000" pitchFamily="34" charset="-128"/>
              </a:rPr>
              <a:t>not enough RAM memory.</a:t>
            </a:r>
          </a:p>
          <a:p>
            <a:pPr>
              <a:buFont typeface="Wingdings" panose="05000000000000000000" pitchFamily="2" charset="2"/>
              <a:buChar char="v"/>
            </a:pPr>
            <a:r>
              <a:rPr lang="en-GB" sz="1600" b="1" dirty="0" smtClean="0">
                <a:latin typeface="Yu Gothic UI" panose="020B0500000000000000" pitchFamily="34" charset="-128"/>
                <a:ea typeface="Yu Gothic UI" panose="020B0500000000000000" pitchFamily="34" charset="-128"/>
              </a:rPr>
              <a:t>Solution: </a:t>
            </a:r>
            <a:r>
              <a:rPr lang="en-GB" sz="1600" dirty="0" smtClean="0">
                <a:latin typeface="Yu Gothic UI" panose="020B0500000000000000" pitchFamily="34" charset="-128"/>
                <a:ea typeface="Yu Gothic UI" panose="020B0500000000000000" pitchFamily="34" charset="-128"/>
              </a:rPr>
              <a:t>move constant data values into the ROM memory, optimise the size of the arrays and use C macros to enable and disable features.</a:t>
            </a:r>
          </a:p>
          <a:p>
            <a:pPr>
              <a:buFont typeface="Wingdings" panose="05000000000000000000" pitchFamily="2" charset="2"/>
              <a:buChar char="v"/>
            </a:pPr>
            <a:endParaRPr lang="en-GB" sz="1600" dirty="0">
              <a:latin typeface="Yu Gothic UI" panose="020B0500000000000000" pitchFamily="34" charset="-128"/>
              <a:ea typeface="Yu Gothic UI" panose="020B0500000000000000" pitchFamily="34" charset="-128"/>
            </a:endParaRPr>
          </a:p>
          <a:p>
            <a:pPr marL="0" indent="0">
              <a:buNone/>
            </a:pPr>
            <a:endParaRPr lang="en-GB" sz="1800" b="1"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3" name="Imagem 2"/>
          <p:cNvPicPr>
            <a:picLocks noChangeAspect="1"/>
          </p:cNvPicPr>
          <p:nvPr/>
        </p:nvPicPr>
        <p:blipFill>
          <a:blip r:embed="rId2"/>
          <a:stretch>
            <a:fillRect/>
          </a:stretch>
        </p:blipFill>
        <p:spPr>
          <a:xfrm>
            <a:off x="376238" y="4279380"/>
            <a:ext cx="8711545" cy="1204188"/>
          </a:xfrm>
          <a:prstGeom prst="rect">
            <a:avLst/>
          </a:prstGeom>
        </p:spPr>
      </p:pic>
      <p:pic>
        <p:nvPicPr>
          <p:cNvPr id="6" name="Imagem 5"/>
          <p:cNvPicPr>
            <a:picLocks noChangeAspect="1"/>
          </p:cNvPicPr>
          <p:nvPr/>
        </p:nvPicPr>
        <p:blipFill>
          <a:blip r:embed="rId3"/>
          <a:stretch>
            <a:fillRect/>
          </a:stretch>
        </p:blipFill>
        <p:spPr>
          <a:xfrm>
            <a:off x="9087783" y="619124"/>
            <a:ext cx="2685117" cy="5284447"/>
          </a:xfrm>
          <a:prstGeom prst="rect">
            <a:avLst/>
          </a:prstGeom>
        </p:spPr>
      </p:pic>
    </p:spTree>
    <p:extLst>
      <p:ext uri="{BB962C8B-B14F-4D97-AF65-F5344CB8AC3E}">
        <p14:creationId xmlns:p14="http://schemas.microsoft.com/office/powerpoint/2010/main" val="153404672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Problems and solutions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25</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4" name="Marcador de Posição de Conteúdo 13"/>
          <p:cNvSpPr>
            <a:spLocks noGrp="1"/>
          </p:cNvSpPr>
          <p:nvPr>
            <p:ph idx="1"/>
          </p:nvPr>
        </p:nvSpPr>
        <p:spPr>
          <a:xfrm>
            <a:off x="838200" y="1735138"/>
            <a:ext cx="11100262" cy="4006849"/>
          </a:xfrm>
        </p:spPr>
        <p:txBody>
          <a:bodyPr>
            <a:normAutofit/>
          </a:bodyPr>
          <a:lstStyle/>
          <a:p>
            <a:pPr>
              <a:buFont typeface="Wingdings" panose="05000000000000000000" pitchFamily="2" charset="2"/>
              <a:buChar char="v"/>
            </a:pPr>
            <a:r>
              <a:rPr lang="en-GB" sz="1800" b="1" dirty="0" smtClean="0">
                <a:latin typeface="Yu Gothic UI" panose="020B0500000000000000" pitchFamily="34" charset="-128"/>
                <a:ea typeface="Yu Gothic UI" panose="020B0500000000000000" pitchFamily="34" charset="-128"/>
              </a:rPr>
              <a:t>Other known problems:</a:t>
            </a:r>
          </a:p>
          <a:p>
            <a:pPr marL="800100" lvl="1" indent="-342900">
              <a:lnSpc>
                <a:spcPct val="150000"/>
              </a:lnSpc>
              <a:buFont typeface="+mj-lt"/>
              <a:buAutoNum type="arabicPeriod"/>
            </a:pPr>
            <a:r>
              <a:rPr lang="en-GB" sz="1400" dirty="0" smtClean="0">
                <a:latin typeface="Yu Gothic UI" panose="020B0500000000000000" pitchFamily="34" charset="-128"/>
                <a:ea typeface="Yu Gothic UI" panose="020B0500000000000000" pitchFamily="34" charset="-128"/>
              </a:rPr>
              <a:t>Lack of battery charge seems to affect the performance </a:t>
            </a:r>
            <a:r>
              <a:rPr lang="en-GB" sz="1400" b="1" u="sng" dirty="0" smtClean="0">
                <a:solidFill>
                  <a:schemeClr val="accent5">
                    <a:lumMod val="75000"/>
                  </a:schemeClr>
                </a:solidFill>
                <a:latin typeface="Yu Gothic UI" panose="020B0500000000000000" pitchFamily="34" charset="-128"/>
                <a:ea typeface="Yu Gothic UI" panose="020B0500000000000000" pitchFamily="34" charset="-128"/>
              </a:rPr>
              <a:t>quite dramatically</a:t>
            </a:r>
            <a:r>
              <a:rPr lang="en-GB" sz="1400" dirty="0" smtClean="0">
                <a:latin typeface="Yu Gothic UI" panose="020B0500000000000000" pitchFamily="34" charset="-128"/>
                <a:ea typeface="Yu Gothic UI" panose="020B0500000000000000" pitchFamily="34" charset="-128"/>
              </a:rPr>
              <a:t>. When the voltage drops on the servo, its response time and travel speed is lowered </a:t>
            </a:r>
            <a:r>
              <a:rPr lang="en-GB" sz="1400" b="1" u="sng" dirty="0" smtClean="0">
                <a:solidFill>
                  <a:schemeClr val="accent5">
                    <a:lumMod val="75000"/>
                  </a:schemeClr>
                </a:solidFill>
                <a:latin typeface="Yu Gothic UI" panose="020B0500000000000000" pitchFamily="34" charset="-128"/>
                <a:ea typeface="Yu Gothic UI" panose="020B0500000000000000" pitchFamily="34" charset="-128"/>
              </a:rPr>
              <a:t>considerably</a:t>
            </a:r>
            <a:r>
              <a:rPr lang="en-GB" sz="1400" dirty="0" smtClean="0">
                <a:latin typeface="Yu Gothic UI" panose="020B0500000000000000" pitchFamily="34" charset="-128"/>
                <a:ea typeface="Yu Gothic UI" panose="020B0500000000000000" pitchFamily="34" charset="-128"/>
              </a:rPr>
              <a:t>. In addition, the motor’s current draw would cause the voltage on the MCU to drop to a certain level consequently resetting it.</a:t>
            </a:r>
          </a:p>
          <a:p>
            <a:pPr marL="800100" lvl="1" indent="-342900">
              <a:buFont typeface="+mj-lt"/>
              <a:buAutoNum type="arabicPeriod"/>
            </a:pPr>
            <a:endParaRPr lang="en-GB" sz="1400" dirty="0">
              <a:latin typeface="Yu Gothic UI" panose="020B0500000000000000" pitchFamily="34" charset="-128"/>
              <a:ea typeface="Yu Gothic UI" panose="020B0500000000000000" pitchFamily="34" charset="-128"/>
            </a:endParaRPr>
          </a:p>
          <a:p>
            <a:pPr marL="800100" lvl="1" indent="-342900">
              <a:lnSpc>
                <a:spcPct val="150000"/>
              </a:lnSpc>
              <a:buFont typeface="+mj-lt"/>
              <a:buAutoNum type="arabicPeriod"/>
            </a:pPr>
            <a:r>
              <a:rPr lang="en-GB" sz="1400" dirty="0" smtClean="0">
                <a:latin typeface="Yu Gothic UI" panose="020B0500000000000000" pitchFamily="34" charset="-128"/>
                <a:ea typeface="Yu Gothic UI" panose="020B0500000000000000" pitchFamily="34" charset="-128"/>
              </a:rPr>
              <a:t>The gearbox seemed to have a design fault, where the gear would create friction with the top of the gearbox thus preventing the motor from rotating. This event occurred mainly when the motors were set to 100% PWM duty cycle. The solution was to shave the top of the gearbox on the outside allowing the yellow/red gear’s tip to come out of the plastic.</a:t>
            </a:r>
            <a:endParaRPr lang="en-GB" sz="1400" b="1"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endParaRPr lang="en-GB" sz="1800" b="1"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3" name="Imagem 2"/>
          <p:cNvPicPr>
            <a:picLocks noChangeAspect="1"/>
          </p:cNvPicPr>
          <p:nvPr/>
        </p:nvPicPr>
        <p:blipFill>
          <a:blip r:embed="rId2"/>
          <a:stretch>
            <a:fillRect/>
          </a:stretch>
        </p:blipFill>
        <p:spPr>
          <a:xfrm>
            <a:off x="3861825" y="4359408"/>
            <a:ext cx="5053012" cy="1849577"/>
          </a:xfrm>
          <a:prstGeom prst="rect">
            <a:avLst/>
          </a:prstGeom>
        </p:spPr>
      </p:pic>
    </p:spTree>
    <p:extLst>
      <p:ext uri="{BB962C8B-B14F-4D97-AF65-F5344CB8AC3E}">
        <p14:creationId xmlns:p14="http://schemas.microsoft.com/office/powerpoint/2010/main" val="114270552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Discussions and conclusion</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26</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4" name="Marcador de Posição de Conteúdo 13"/>
          <p:cNvSpPr>
            <a:spLocks noGrp="1"/>
          </p:cNvSpPr>
          <p:nvPr>
            <p:ph idx="1"/>
          </p:nvPr>
        </p:nvSpPr>
        <p:spPr>
          <a:xfrm>
            <a:off x="838200" y="1735138"/>
            <a:ext cx="11100262" cy="4006849"/>
          </a:xfrm>
        </p:spPr>
        <p:txBody>
          <a:bodyPr>
            <a:normAutofit/>
          </a:bodyPr>
          <a:lstStyle/>
          <a:p>
            <a:pPr lvl="1">
              <a:buFont typeface="Wingdings" panose="05000000000000000000" pitchFamily="2" charset="2"/>
              <a:buChar char="v"/>
            </a:pPr>
            <a:r>
              <a:rPr lang="en-GB" sz="1600" dirty="0" smtClean="0">
                <a:latin typeface="Yu Gothic UI" panose="020B0500000000000000" pitchFamily="34" charset="-128"/>
                <a:ea typeface="Yu Gothic UI" panose="020B0500000000000000" pitchFamily="34" charset="-128"/>
              </a:rPr>
              <a:t>According to the data, it would’ve been possible to reach </a:t>
            </a:r>
            <a:r>
              <a:rPr lang="en-GB" sz="1600" b="1" dirty="0" smtClean="0">
                <a:solidFill>
                  <a:schemeClr val="accent6">
                    <a:lumMod val="75000"/>
                  </a:schemeClr>
                </a:solidFill>
                <a:latin typeface="Yu Gothic UI" panose="020B0500000000000000" pitchFamily="34" charset="-128"/>
                <a:ea typeface="Yu Gothic UI" panose="020B0500000000000000" pitchFamily="34" charset="-128"/>
              </a:rPr>
              <a:t>2</a:t>
            </a:r>
            <a:r>
              <a:rPr lang="en-GB" sz="1600" b="1" baseline="30000" dirty="0" smtClean="0">
                <a:solidFill>
                  <a:schemeClr val="accent6">
                    <a:lumMod val="75000"/>
                  </a:schemeClr>
                </a:solidFill>
                <a:latin typeface="Yu Gothic UI" panose="020B0500000000000000" pitchFamily="34" charset="-128"/>
                <a:ea typeface="Yu Gothic UI" panose="020B0500000000000000" pitchFamily="34" charset="-128"/>
              </a:rPr>
              <a:t>nd</a:t>
            </a:r>
            <a:r>
              <a:rPr lang="en-GB" sz="1600" dirty="0" smtClean="0">
                <a:latin typeface="Yu Gothic UI" panose="020B0500000000000000" pitchFamily="34" charset="-128"/>
                <a:ea typeface="Yu Gothic UI" panose="020B0500000000000000" pitchFamily="34" charset="-128"/>
              </a:rPr>
              <a:t> place in </a:t>
            </a:r>
            <a:r>
              <a:rPr lang="en-GB" sz="1600" b="1" dirty="0" smtClean="0">
                <a:solidFill>
                  <a:schemeClr val="accent5">
                    <a:lumMod val="75000"/>
                  </a:schemeClr>
                </a:solidFill>
                <a:latin typeface="Yu Gothic UI" panose="020B0500000000000000" pitchFamily="34" charset="-128"/>
                <a:ea typeface="Yu Gothic UI" panose="020B0500000000000000" pitchFamily="34" charset="-128"/>
              </a:rPr>
              <a:t>ideal conditions</a:t>
            </a:r>
            <a:r>
              <a:rPr lang="en-GB" sz="1600" dirty="0" smtClean="0">
                <a:latin typeface="Yu Gothic UI" panose="020B0500000000000000" pitchFamily="34" charset="-128"/>
                <a:ea typeface="Yu Gothic UI" panose="020B0500000000000000" pitchFamily="34" charset="-128"/>
              </a:rPr>
              <a:t>.</a:t>
            </a:r>
          </a:p>
          <a:p>
            <a:pPr lvl="1"/>
            <a:endParaRPr lang="en-GB" sz="1600" dirty="0">
              <a:latin typeface="Yu Gothic UI" panose="020B0500000000000000" pitchFamily="34" charset="-128"/>
              <a:ea typeface="Yu Gothic UI" panose="020B0500000000000000" pitchFamily="34" charset="-128"/>
            </a:endParaRPr>
          </a:p>
          <a:p>
            <a:pPr lvl="1">
              <a:buFont typeface="Wingdings" panose="05000000000000000000" pitchFamily="2" charset="2"/>
              <a:buChar char="v"/>
            </a:pPr>
            <a:r>
              <a:rPr lang="en-GB" sz="1600" dirty="0" smtClean="0">
                <a:latin typeface="Yu Gothic UI" panose="020B0500000000000000" pitchFamily="34" charset="-128"/>
                <a:ea typeface="Yu Gothic UI" panose="020B0500000000000000" pitchFamily="34" charset="-128"/>
              </a:rPr>
              <a:t>This is considering that:</a:t>
            </a:r>
          </a:p>
          <a:p>
            <a:pPr lvl="2">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motors were limited at 80% duty cycle</a:t>
            </a:r>
          </a:p>
          <a:p>
            <a:pPr lvl="2">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high torque gears limit the maximum speed</a:t>
            </a:r>
          </a:p>
          <a:p>
            <a:pPr lvl="2">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weight does not favour the stability (extra momentum = harder to control)</a:t>
            </a:r>
          </a:p>
          <a:p>
            <a:pPr lvl="2">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motors brake constantly due to the impossibility of measuring momentum</a:t>
            </a:r>
          </a:p>
          <a:p>
            <a:pPr lvl="2">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tests and measurements were mainly done with half charged batteries </a:t>
            </a:r>
          </a:p>
          <a:p>
            <a:pPr lvl="2">
              <a:buFont typeface="+mj-lt"/>
              <a:buAutoNum type="arabicPeriod"/>
            </a:pPr>
            <a:endParaRPr lang="en-GB" sz="1200" dirty="0" smtClean="0">
              <a:latin typeface="Yu Gothic UI" panose="020B0500000000000000" pitchFamily="34" charset="-128"/>
              <a:ea typeface="Yu Gothic UI" panose="020B0500000000000000" pitchFamily="34" charset="-128"/>
            </a:endParaRPr>
          </a:p>
          <a:p>
            <a:pPr lvl="1">
              <a:buFont typeface="Wingdings" panose="05000000000000000000" pitchFamily="2" charset="2"/>
              <a:buChar char="v"/>
            </a:pPr>
            <a:r>
              <a:rPr lang="en-GB" sz="1600" dirty="0" smtClean="0">
                <a:latin typeface="Yu Gothic UI" panose="020B0500000000000000" pitchFamily="34" charset="-128"/>
                <a:ea typeface="Yu Gothic UI" panose="020B0500000000000000" pitchFamily="34" charset="-128"/>
              </a:rPr>
              <a:t>Despite the fact that we did not compete this year, this project was still a success, because we:</a:t>
            </a:r>
          </a:p>
          <a:p>
            <a:pPr marL="1257300" lvl="2" indent="-342900">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Improved last year’s car</a:t>
            </a:r>
          </a:p>
          <a:p>
            <a:pPr marL="1257300" lvl="2" indent="-342900">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Built an improved car</a:t>
            </a:r>
          </a:p>
          <a:p>
            <a:pPr marL="1257300" lvl="2" indent="-342900">
              <a:buFont typeface="+mj-lt"/>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Innovated on the algorithms</a:t>
            </a:r>
          </a:p>
          <a:p>
            <a:pPr marL="1257300" lvl="2" indent="-342900">
              <a:buFont typeface="+mj-lt"/>
              <a:buAutoNum type="arabicPeriod"/>
            </a:pPr>
            <a:endParaRPr lang="en-GB" sz="1200" dirty="0">
              <a:latin typeface="Yu Gothic UI" panose="020B0500000000000000" pitchFamily="34" charset="-128"/>
              <a:ea typeface="Yu Gothic UI" panose="020B0500000000000000" pitchFamily="34" charset="-128"/>
            </a:endParaRPr>
          </a:p>
          <a:p>
            <a:pPr lvl="1">
              <a:buFont typeface="Wingdings" panose="05000000000000000000" pitchFamily="2" charset="2"/>
              <a:buChar char="v"/>
            </a:pPr>
            <a:r>
              <a:rPr lang="en-GB" sz="1600" dirty="0" smtClean="0">
                <a:latin typeface="Yu Gothic UI" panose="020B0500000000000000" pitchFamily="34" charset="-128"/>
                <a:ea typeface="Yu Gothic UI" panose="020B0500000000000000" pitchFamily="34" charset="-128"/>
              </a:rPr>
              <a:t>Conclusion: </a:t>
            </a:r>
            <a:r>
              <a:rPr lang="en-GB" sz="1600" b="1" dirty="0" smtClean="0">
                <a:solidFill>
                  <a:schemeClr val="accent5">
                    <a:lumMod val="75000"/>
                  </a:schemeClr>
                </a:solidFill>
                <a:latin typeface="Yu Gothic UI" panose="020B0500000000000000" pitchFamily="34" charset="-128"/>
                <a:ea typeface="Yu Gothic UI" panose="020B0500000000000000" pitchFamily="34" charset="-128"/>
              </a:rPr>
              <a:t>we have achieved all project goals</a:t>
            </a:r>
            <a:r>
              <a:rPr lang="en-GB" sz="1600" dirty="0" smtClean="0">
                <a:latin typeface="Yu Gothic UI" panose="020B0500000000000000" pitchFamily="34" charset="-128"/>
                <a:ea typeface="Yu Gothic UI" panose="020B0500000000000000" pitchFamily="34" charset="-128"/>
              </a:rPr>
              <a:t>.</a:t>
            </a: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377409830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2" name="Título 1"/>
          <p:cNvSpPr>
            <a:spLocks noGrp="1"/>
          </p:cNvSpPr>
          <p:nvPr>
            <p:ph type="ctrTitle" idx="4294967295"/>
          </p:nvPr>
        </p:nvSpPr>
        <p:spPr>
          <a:xfrm>
            <a:off x="393571" y="2346901"/>
            <a:ext cx="9144000" cy="2387600"/>
          </a:xfrm>
        </p:spPr>
        <p:txBody>
          <a:bodyPr>
            <a:normAutofit/>
          </a:bodyPr>
          <a:lstStyle/>
          <a:p>
            <a:r>
              <a:rPr lang="en-GB" sz="11500" dirty="0">
                <a:solidFill>
                  <a:schemeClr val="bg1"/>
                </a:solidFill>
                <a:latin typeface="Yu Gothic Light" panose="020B0300000000000000" pitchFamily="34" charset="-128"/>
                <a:ea typeface="Yu Gothic Light" panose="020B0300000000000000" pitchFamily="34" charset="-128"/>
              </a:rPr>
              <a:t>Questions</a:t>
            </a:r>
            <a:r>
              <a:rPr lang="pt-PT" sz="11500" dirty="0">
                <a:solidFill>
                  <a:schemeClr val="bg1"/>
                </a:solidFill>
                <a:latin typeface="Yu Gothic Light" panose="020B0300000000000000" pitchFamily="34" charset="-128"/>
                <a:ea typeface="Yu Gothic Light" panose="020B0300000000000000" pitchFamily="34" charset="-128"/>
              </a:rPr>
              <a:t>?</a:t>
            </a:r>
          </a:p>
        </p:txBody>
      </p:sp>
    </p:spTree>
    <p:extLst>
      <p:ext uri="{BB962C8B-B14F-4D97-AF65-F5344CB8AC3E}">
        <p14:creationId xmlns:p14="http://schemas.microsoft.com/office/powerpoint/2010/main" val="260316623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tângulo 13"/>
          <p:cNvSpPr/>
          <p:nvPr/>
        </p:nvSpPr>
        <p:spPr>
          <a:xfrm>
            <a:off x="0" y="6507526"/>
            <a:ext cx="12192000" cy="361314"/>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7" name="Título 6"/>
          <p:cNvSpPr>
            <a:spLocks noGrp="1"/>
          </p:cNvSpPr>
          <p:nvPr>
            <p:ph type="title"/>
          </p:nvPr>
        </p:nvSpPr>
        <p:spPr>
          <a:xfrm>
            <a:off x="838200" y="227553"/>
            <a:ext cx="10515600" cy="1325563"/>
          </a:xfrm>
        </p:spPr>
        <p:txBody>
          <a:bodyPr>
            <a:normAutofit/>
          </a:bodyPr>
          <a:lstStyle/>
          <a:p>
            <a:r>
              <a:rPr lang="en-GB" sz="3200" dirty="0" smtClean="0">
                <a:latin typeface="Yu Gothic UI" panose="020B0500000000000000" pitchFamily="34" charset="-128"/>
                <a:ea typeface="Yu Gothic UI" panose="020B0500000000000000" pitchFamily="34" charset="-128"/>
                <a:cs typeface="Browallia New" panose="020B0604020202020204" pitchFamily="34" charset="-34"/>
              </a:rPr>
              <a:t>Outline (cont.)</a:t>
            </a:r>
            <a:endParaRPr lang="en-GB" sz="3200" dirty="0">
              <a:latin typeface="Yu Gothic UI" panose="020B0500000000000000" pitchFamily="34" charset="-128"/>
              <a:ea typeface="Yu Gothic UI" panose="020B0500000000000000" pitchFamily="34" charset="-128"/>
              <a:cs typeface="Browallia New" panose="020B0604020202020204" pitchFamily="34" charset="-34"/>
            </a:endParaRPr>
          </a:p>
        </p:txBody>
      </p:sp>
      <p:sp>
        <p:nvSpPr>
          <p:cNvPr id="10" name="Marcador de Posição de Conteúdo 9"/>
          <p:cNvSpPr>
            <a:spLocks noGrp="1"/>
          </p:cNvSpPr>
          <p:nvPr>
            <p:ph idx="1"/>
          </p:nvPr>
        </p:nvSpPr>
        <p:spPr>
          <a:xfrm>
            <a:off x="838200" y="1428716"/>
            <a:ext cx="11173690" cy="4351338"/>
          </a:xfrm>
        </p:spPr>
        <p:txBody>
          <a:bodyPr>
            <a:normAutofit/>
          </a:bodyPr>
          <a:lstStyle/>
          <a:p>
            <a:pPr marL="457200" indent="-457200">
              <a:lnSpc>
                <a:spcPct val="150000"/>
              </a:lnSpc>
              <a:buFont typeface="+mj-lt"/>
              <a:buAutoNum type="arabicPeriod" startAt="5"/>
            </a:pPr>
            <a:r>
              <a:rPr lang="en-GB" sz="2400" smtClean="0">
                <a:latin typeface="Yu Gothic UI" panose="020B0500000000000000" pitchFamily="34" charset="-128"/>
                <a:ea typeface="Yu Gothic UI" panose="020B0500000000000000" pitchFamily="34" charset="-128"/>
                <a:cs typeface="Helvetica" panose="020B0604020202020204" pitchFamily="34" charset="0"/>
              </a:rPr>
              <a:t>Project output</a:t>
            </a:r>
          </a:p>
          <a:p>
            <a:pPr marL="457200" indent="-457200">
              <a:lnSpc>
                <a:spcPct val="150000"/>
              </a:lnSpc>
              <a:buFont typeface="+mj-lt"/>
              <a:buAutoNum type="arabicPeriod" startAt="5"/>
            </a:pPr>
            <a:r>
              <a:rPr lang="en-GB" sz="2400" smtClean="0">
                <a:latin typeface="Yu Gothic UI" panose="020B0500000000000000" pitchFamily="34" charset="-128"/>
                <a:ea typeface="Yu Gothic UI" panose="020B0500000000000000" pitchFamily="34" charset="-128"/>
                <a:cs typeface="Helvetica" panose="020B0604020202020204" pitchFamily="34" charset="0"/>
              </a:rPr>
              <a:t>Performance</a:t>
            </a:r>
            <a:endParaRPr lang="en-GB" sz="2400" dirty="0" smtClean="0">
              <a:latin typeface="Yu Gothic UI" panose="020B0500000000000000" pitchFamily="34" charset="-128"/>
              <a:ea typeface="Yu Gothic UI" panose="020B0500000000000000" pitchFamily="34" charset="-128"/>
              <a:cs typeface="Helvetica" panose="020B0604020202020204" pitchFamily="34" charset="0"/>
            </a:endParaRPr>
          </a:p>
          <a:p>
            <a:pPr marL="457200" indent="-457200">
              <a:lnSpc>
                <a:spcPct val="150000"/>
              </a:lnSpc>
              <a:buFont typeface="+mj-lt"/>
              <a:buAutoNum type="arabicPeriod" startAt="5"/>
            </a:pPr>
            <a:r>
              <a:rPr lang="en-GB" sz="2400" dirty="0" smtClean="0">
                <a:latin typeface="Yu Gothic UI" panose="020B0500000000000000" pitchFamily="34" charset="-128"/>
                <a:ea typeface="Yu Gothic UI" panose="020B0500000000000000" pitchFamily="34" charset="-128"/>
                <a:cs typeface="Helvetica" panose="020B0604020202020204" pitchFamily="34" charset="0"/>
              </a:rPr>
              <a:t>Problems and solutions</a:t>
            </a:r>
          </a:p>
          <a:p>
            <a:pPr marL="457200" indent="-457200">
              <a:lnSpc>
                <a:spcPct val="150000"/>
              </a:lnSpc>
              <a:buFont typeface="+mj-lt"/>
              <a:buAutoNum type="arabicPeriod" startAt="5"/>
            </a:pPr>
            <a:r>
              <a:rPr lang="en-GB" sz="2400" dirty="0" smtClean="0">
                <a:latin typeface="Yu Gothic UI" panose="020B0500000000000000" pitchFamily="34" charset="-128"/>
                <a:ea typeface="Yu Gothic UI" panose="020B0500000000000000" pitchFamily="34" charset="-128"/>
                <a:cs typeface="Helvetica" panose="020B0604020202020204" pitchFamily="34" charset="0"/>
              </a:rPr>
              <a:t>Discussions and conclusion</a:t>
            </a:r>
          </a:p>
          <a:p>
            <a:pPr marL="457200" indent="-457200">
              <a:lnSpc>
                <a:spcPct val="150000"/>
              </a:lnSpc>
              <a:buFont typeface="+mj-lt"/>
              <a:buAutoNum type="arabicPeriod" startAt="5"/>
            </a:pPr>
            <a:endParaRPr lang="en-GB" sz="2000" dirty="0" smtClean="0">
              <a:latin typeface="Yu Gothic UI" panose="020B0500000000000000" pitchFamily="34" charset="-128"/>
              <a:ea typeface="Yu Gothic UI" panose="020B0500000000000000" pitchFamily="34" charset="-128"/>
              <a:cs typeface="Helvetica" panose="020B0604020202020204" pitchFamily="34" charset="0"/>
            </a:endParaRPr>
          </a:p>
          <a:p>
            <a:pPr marL="914400" lvl="1" indent="-457200">
              <a:lnSpc>
                <a:spcPct val="150000"/>
              </a:lnSpc>
              <a:buFont typeface="+mj-lt"/>
              <a:buAutoNum type="arabicPeriod"/>
            </a:pPr>
            <a:endParaRPr lang="en-GB" sz="1600" dirty="0" smtClean="0">
              <a:latin typeface="Yu Gothic UI" panose="020B0500000000000000" pitchFamily="34" charset="-128"/>
              <a:ea typeface="Yu Gothic UI" panose="020B0500000000000000" pitchFamily="34" charset="-128"/>
              <a:cs typeface="Helvetica" panose="020B0604020202020204" pitchFamily="34" charset="0"/>
            </a:endParaRPr>
          </a:p>
          <a:p>
            <a:pPr marL="0" indent="0">
              <a:lnSpc>
                <a:spcPct val="150000"/>
              </a:lnSpc>
              <a:buNone/>
            </a:pPr>
            <a:endParaRPr lang="en-GB" sz="1800" dirty="0" smtClean="0">
              <a:solidFill>
                <a:schemeClr val="bg2">
                  <a:lumMod val="50000"/>
                </a:schemeClr>
              </a:solidFill>
              <a:latin typeface="Yu Gothic UI" panose="020B0500000000000000" pitchFamily="34" charset="-128"/>
              <a:ea typeface="Yu Gothic UI" panose="020B0500000000000000" pitchFamily="34" charset="-128"/>
              <a:cs typeface="Helvetica" panose="020B0604020202020204" pitchFamily="34" charset="0"/>
            </a:endParaRPr>
          </a:p>
          <a:p>
            <a:pPr marL="0" indent="0">
              <a:lnSpc>
                <a:spcPct val="150000"/>
              </a:lnSpc>
              <a:buNone/>
            </a:pPr>
            <a:endParaRPr lang="en-GB" sz="1800" dirty="0">
              <a:solidFill>
                <a:schemeClr val="bg2">
                  <a:lumMod val="50000"/>
                </a:schemeClr>
              </a:solidFill>
              <a:latin typeface="Yu Gothic UI" panose="020B0500000000000000" pitchFamily="34" charset="-128"/>
              <a:ea typeface="Yu Gothic UI" panose="020B0500000000000000" pitchFamily="34" charset="-128"/>
              <a:cs typeface="Helvetica" panose="020B0604020202020204" pitchFamily="34" charset="0"/>
            </a:endParaRPr>
          </a:p>
        </p:txBody>
      </p:sp>
      <p:sp>
        <p:nvSpPr>
          <p:cNvPr id="3" name="Marcador de Posição do Número do Diapositivo 2"/>
          <p:cNvSpPr>
            <a:spLocks noGrp="1"/>
          </p:cNvSpPr>
          <p:nvPr>
            <p:ph type="sldNum" sz="quarter" idx="12"/>
          </p:nvPr>
        </p:nvSpPr>
        <p:spPr>
          <a:xfrm>
            <a:off x="8617527" y="6492875"/>
            <a:ext cx="2743200" cy="365125"/>
          </a:xfrm>
        </p:spPr>
        <p:txBody>
          <a:bodyPr/>
          <a:lstStyle/>
          <a:p>
            <a:fld id="{4BFB379D-E116-4917-8EE6-11EB63CDF226}" type="slidenum">
              <a:rPr lang="en-GB" smtClean="0">
                <a:latin typeface="Yu Gothic UI" panose="020B0500000000000000" pitchFamily="34" charset="-128"/>
                <a:ea typeface="Yu Gothic UI" panose="020B0500000000000000" pitchFamily="34" charset="-128"/>
              </a:rPr>
              <a:t>3</a:t>
            </a:fld>
            <a:endParaRPr lang="en-GB"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507526"/>
            <a:ext cx="3416320" cy="253916"/>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dirty="0">
              <a:solidFill>
                <a:schemeClr val="tx2">
                  <a:lumMod val="60000"/>
                  <a:lumOff val="40000"/>
                </a:schemeClr>
              </a:solidFill>
            </a:endParaRPr>
          </a:p>
        </p:txBody>
      </p:sp>
      <p:sp>
        <p:nvSpPr>
          <p:cNvPr id="16" name="Retângulo 15"/>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pic>
        <p:nvPicPr>
          <p:cNvPr id="9" name="Imagem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07151" y="1705339"/>
            <a:ext cx="3038475" cy="3798093"/>
          </a:xfrm>
          <a:prstGeom prst="rect">
            <a:avLst/>
          </a:prstGeom>
        </p:spPr>
      </p:pic>
    </p:spTree>
    <p:extLst>
      <p:ext uri="{BB962C8B-B14F-4D97-AF65-F5344CB8AC3E}">
        <p14:creationId xmlns:p14="http://schemas.microsoft.com/office/powerpoint/2010/main" val="2419837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smtClean="0">
                <a:latin typeface="Yu Gothic UI" panose="020B0500000000000000" pitchFamily="34" charset="-128"/>
                <a:ea typeface="Yu Gothic UI" panose="020B0500000000000000" pitchFamily="34" charset="-128"/>
                <a:cs typeface="Helvetica" panose="020B0604020202020204" pitchFamily="34" charset="0"/>
              </a:rPr>
              <a:t>Overview</a:t>
            </a:r>
            <a:endParaRPr lang="en-GB" sz="3200" dirty="0">
              <a:latin typeface="Yu Gothic UI" panose="020B0500000000000000" pitchFamily="34" charset="-128"/>
              <a:ea typeface="Yu Gothic UI" panose="020B0500000000000000" pitchFamily="34" charset="-128"/>
              <a:cs typeface="Helvetica" panose="020B0604020202020204" pitchFamily="34" charset="0"/>
            </a:endParaRP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4</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p:txBody>
          <a:bodyPr>
            <a:normAutofit/>
          </a:bodyPr>
          <a:lstStyle/>
          <a:p>
            <a:pPr>
              <a:lnSpc>
                <a:spcPct val="150000"/>
              </a:lnSpc>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Every year, the University of South Wales allows its students to participate in a competition organised by Renesas.</a:t>
            </a:r>
          </a:p>
          <a:p>
            <a:endParaRPr lang="en-GB" sz="1800" dirty="0">
              <a:latin typeface="Yu Gothic UI" panose="020B0500000000000000" pitchFamily="34" charset="-128"/>
              <a:ea typeface="Yu Gothic UI" panose="020B0500000000000000" pitchFamily="34" charset="-128"/>
            </a:endParaRPr>
          </a:p>
          <a:p>
            <a:pPr>
              <a:lnSpc>
                <a:spcPct val="150000"/>
              </a:lnSpc>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In this competition, students race each other with an autonomous car built from parts provided by Renesas. One of these parts include a special microcontroller – the RX62G and RX62N.</a:t>
            </a:r>
          </a:p>
          <a:p>
            <a:endParaRPr lang="en-GB" sz="1800" dirty="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This presentation is the feedback of that same project for the USW Team.</a:t>
            </a:r>
            <a:endParaRPr lang="en-GB" sz="1800"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57856956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smtClean="0">
                <a:latin typeface="Yu Gothic UI" panose="020B0500000000000000" pitchFamily="34" charset="-128"/>
                <a:ea typeface="Yu Gothic UI" panose="020B0500000000000000" pitchFamily="34" charset="-128"/>
                <a:cs typeface="Helvetica" panose="020B0604020202020204" pitchFamily="34" charset="0"/>
              </a:rPr>
              <a:t>Project goals</a:t>
            </a:r>
            <a:endParaRPr lang="en-GB" sz="3200" dirty="0">
              <a:latin typeface="Yu Gothic UI" panose="020B0500000000000000" pitchFamily="34" charset="-128"/>
              <a:ea typeface="Yu Gothic UI" panose="020B0500000000000000" pitchFamily="34" charset="-128"/>
              <a:cs typeface="Helvetica" panose="020B0604020202020204" pitchFamily="34" charset="0"/>
            </a:endParaRP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5</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a:lnSpc>
                <a:spcPct val="150000"/>
              </a:lnSpc>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Besides aiming for first place, our focus was mainly to:</a:t>
            </a:r>
          </a:p>
          <a:p>
            <a:pPr marL="800100" lvl="1" indent="-342900">
              <a:lnSpc>
                <a:spcPct val="150000"/>
              </a:lnSpc>
              <a:buFont typeface="+mj-lt"/>
              <a:buAutoNum type="arabicPeriod"/>
            </a:pPr>
            <a:r>
              <a:rPr lang="en-GB" sz="1800" dirty="0" smtClean="0">
                <a:solidFill>
                  <a:schemeClr val="accent5">
                    <a:lumMod val="75000"/>
                  </a:schemeClr>
                </a:solidFill>
                <a:latin typeface="Yu Gothic UI" panose="020B0500000000000000" pitchFamily="34" charset="-128"/>
                <a:ea typeface="Yu Gothic UI" panose="020B0500000000000000" pitchFamily="34" charset="-128"/>
              </a:rPr>
              <a:t>Improve last year’s car performance, both on the same old car and on a brand new car.</a:t>
            </a:r>
          </a:p>
          <a:p>
            <a:pPr marL="800100" lvl="1" indent="-342900">
              <a:lnSpc>
                <a:spcPct val="150000"/>
              </a:lnSpc>
              <a:buFont typeface="+mj-lt"/>
              <a:buAutoNum type="arabicPeriod"/>
            </a:pPr>
            <a:r>
              <a:rPr lang="en-GB" sz="1800" dirty="0" smtClean="0">
                <a:solidFill>
                  <a:schemeClr val="accent5">
                    <a:lumMod val="75000"/>
                  </a:schemeClr>
                </a:solidFill>
                <a:latin typeface="Yu Gothic UI" panose="020B0500000000000000" pitchFamily="34" charset="-128"/>
                <a:ea typeface="Yu Gothic UI" panose="020B0500000000000000" pitchFamily="34" charset="-128"/>
              </a:rPr>
              <a:t>Build a new (better) car.</a:t>
            </a:r>
          </a:p>
          <a:p>
            <a:pPr marL="800100" lvl="1" indent="-342900">
              <a:lnSpc>
                <a:spcPct val="150000"/>
              </a:lnSpc>
              <a:buFont typeface="+mj-lt"/>
              <a:buAutoNum type="arabicPeriod"/>
            </a:pPr>
            <a:r>
              <a:rPr lang="en-GB" sz="1800" dirty="0" smtClean="0">
                <a:solidFill>
                  <a:schemeClr val="accent5">
                    <a:lumMod val="75000"/>
                  </a:schemeClr>
                </a:solidFill>
                <a:latin typeface="Yu Gothic UI" panose="020B0500000000000000" pitchFamily="34" charset="-128"/>
                <a:ea typeface="Yu Gothic UI" panose="020B0500000000000000" pitchFamily="34" charset="-128"/>
              </a:rPr>
              <a:t>Innovate and optimise on the algorithms and controls used to control the car</a:t>
            </a:r>
            <a:r>
              <a:rPr lang="en-GB" sz="1800" dirty="0">
                <a:solidFill>
                  <a:schemeClr val="accent5">
                    <a:lumMod val="75000"/>
                  </a:schemeClr>
                </a:solidFill>
                <a:latin typeface="Yu Gothic UI" panose="020B0500000000000000" pitchFamily="34" charset="-128"/>
                <a:ea typeface="Yu Gothic UI" panose="020B0500000000000000" pitchFamily="34" charset="-128"/>
              </a:rPr>
              <a:t>.</a:t>
            </a: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148325407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smtClean="0">
                <a:latin typeface="Yu Gothic UI" panose="020B0500000000000000" pitchFamily="34" charset="-128"/>
                <a:ea typeface="Yu Gothic UI" panose="020B0500000000000000" pitchFamily="34" charset="-128"/>
                <a:cs typeface="Helvetica" panose="020B0604020202020204" pitchFamily="34" charset="0"/>
              </a:rPr>
              <a:t>Core features </a:t>
            </a:r>
            <a:endParaRPr lang="en-GB" sz="3200" dirty="0">
              <a:latin typeface="Yu Gothic UI" panose="020B0500000000000000" pitchFamily="34" charset="-128"/>
              <a:ea typeface="Yu Gothic UI" panose="020B0500000000000000" pitchFamily="34" charset="-128"/>
              <a:cs typeface="Helvetica" panose="020B0604020202020204" pitchFamily="34" charset="0"/>
            </a:endParaRP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6</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515600" cy="4351338"/>
          </a:xfrm>
        </p:spPr>
        <p:txBody>
          <a:bodyPr>
            <a:normAutofit/>
          </a:bodyPr>
          <a:lstStyle/>
          <a:p>
            <a:pPr>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Many features were proposed and implemented for the past months. Some were discarded, while others contributed to the final project outcome.</a:t>
            </a:r>
          </a:p>
          <a:p>
            <a:pPr>
              <a:buFont typeface="Wingdings" panose="05000000000000000000" pitchFamily="2" charset="2"/>
              <a:buChar char="v"/>
            </a:pPr>
            <a:endParaRPr lang="en-GB" sz="1800" dirty="0" smtClean="0">
              <a:latin typeface="Yu Gothic UI" panose="020B0500000000000000" pitchFamily="34" charset="-128"/>
              <a:ea typeface="Yu Gothic UI" panose="020B0500000000000000" pitchFamily="34" charset="-128"/>
            </a:endParaRPr>
          </a:p>
          <a:p>
            <a:pPr>
              <a:buFont typeface="Wingdings" panose="05000000000000000000" pitchFamily="2" charset="2"/>
              <a:buChar char="v"/>
            </a:pPr>
            <a:r>
              <a:rPr lang="en-GB" sz="1800" dirty="0" smtClean="0">
                <a:latin typeface="Yu Gothic UI" panose="020B0500000000000000" pitchFamily="34" charset="-128"/>
                <a:ea typeface="Yu Gothic UI" panose="020B0500000000000000" pitchFamily="34" charset="-128"/>
              </a:rPr>
              <a:t>Some of the major features:</a:t>
            </a:r>
          </a:p>
          <a:p>
            <a:pPr lvl="1">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Mechanical</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Lower height</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Weight slightly distributed at the back</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Increased the length of the car</a:t>
            </a:r>
          </a:p>
          <a:p>
            <a:pPr lvl="1">
              <a:buFont typeface="Wingdings" panose="05000000000000000000" pitchFamily="2" charset="2"/>
              <a:buChar char="v"/>
            </a:pPr>
            <a:r>
              <a:rPr lang="en-GB" sz="1400" dirty="0" smtClean="0">
                <a:latin typeface="Yu Gothic UI" panose="020B0500000000000000" pitchFamily="34" charset="-128"/>
                <a:ea typeface="Yu Gothic UI" panose="020B0500000000000000" pitchFamily="34" charset="-128"/>
              </a:rPr>
              <a:t>Electrical</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Designed a board to accommodate accelerometer, Bluetooth and a very simple battery charge sensor using a resistor network</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Designed a speed sensor using two hall effect sensors next to the wheels</a:t>
            </a:r>
          </a:p>
          <a:p>
            <a:pPr lvl="1">
              <a:buFont typeface="Wingdings" panose="05000000000000000000" pitchFamily="2" charset="2"/>
              <a:buChar char="v"/>
            </a:pPr>
            <a:r>
              <a:rPr lang="en-GB" sz="1500" dirty="0" smtClean="0">
                <a:latin typeface="Yu Gothic UI" panose="020B0500000000000000" pitchFamily="34" charset="-128"/>
                <a:ea typeface="Yu Gothic UI" panose="020B0500000000000000" pitchFamily="34" charset="-128"/>
              </a:rPr>
              <a:t>Software</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This time, the system is using a proper full PID system as opposed to a PD system from previous year</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The algorithm is fully implemented with RTOS</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Full-duplex communication with Bluetooth – allows real-time debug and control of the car with smartphone or computer</a:t>
            </a:r>
          </a:p>
          <a:p>
            <a:pPr lvl="2">
              <a:buFont typeface="Wingdings" panose="05000000000000000000" pitchFamily="2" charset="2"/>
              <a:buChar char="v"/>
            </a:pPr>
            <a:r>
              <a:rPr lang="en-GB" sz="1200" dirty="0" smtClean="0">
                <a:solidFill>
                  <a:schemeClr val="accent5">
                    <a:lumMod val="75000"/>
                  </a:schemeClr>
                </a:solidFill>
                <a:latin typeface="Yu Gothic UI" panose="020B0500000000000000" pitchFamily="34" charset="-128"/>
                <a:ea typeface="Yu Gothic UI" panose="020B0500000000000000" pitchFamily="34" charset="-128"/>
              </a:rPr>
              <a:t>Intelligent and dynamic algorithms for control – machine learning</a:t>
            </a:r>
          </a:p>
          <a:p>
            <a:pPr lvl="2">
              <a:buFont typeface="Wingdings" panose="05000000000000000000" pitchFamily="2" charset="2"/>
              <a:buChar char="v"/>
            </a:pPr>
            <a:endParaRPr lang="en-GB" sz="1000" dirty="0" smtClean="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182480106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6">
            <a:extLst>
              <a:ext uri="{FF2B5EF4-FFF2-40B4-BE49-F238E27FC236}">
                <a16:creationId xmlns:a16="http://schemas.microsoft.com/office/drawing/2014/main" id="{06261FAF-EA95-4BC1-B52B-D4FF4B3AD0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5778" y="1285343"/>
            <a:ext cx="9100444" cy="5253569"/>
          </a:xfrm>
          <a:prstGeom prst="rect">
            <a:avLst/>
          </a:prstGeom>
        </p:spPr>
      </p:pic>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2800" dirty="0">
                <a:latin typeface="Yu Gothic UI" panose="020B0500000000000000" pitchFamily="34" charset="-128"/>
                <a:ea typeface="Yu Gothic UI" panose="020B0500000000000000" pitchFamily="34" charset="-128"/>
                <a:cs typeface="Helvetica" panose="020B0604020202020204" pitchFamily="34" charset="0"/>
              </a:rPr>
              <a:t>The car - Mechanical</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7</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56598849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Mechanical</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8</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5" name="Marcador de Posição de Conteúdo 4"/>
          <p:cNvSpPr>
            <a:spLocks noGrp="1"/>
          </p:cNvSpPr>
          <p:nvPr>
            <p:ph idx="1"/>
          </p:nvPr>
        </p:nvSpPr>
        <p:spPr/>
        <p:txBody>
          <a:bodyPr/>
          <a:lstStyle/>
          <a:p>
            <a:r>
              <a:rPr lang="en-GB" dirty="0"/>
              <a:t>&lt;</a:t>
            </a:r>
            <a:r>
              <a:rPr lang="en-GB" dirty="0" err="1"/>
              <a:t>Kayin</a:t>
            </a:r>
            <a:r>
              <a:rPr lang="en-GB" dirty="0"/>
              <a:t> – Add your slides </a:t>
            </a:r>
            <a:r>
              <a:rPr lang="en-GB" dirty="0" smtClean="0"/>
              <a:t>here&gt;</a:t>
            </a:r>
            <a:endParaRPr lang="en-GB" dirty="0"/>
          </a:p>
        </p:txBody>
      </p:sp>
    </p:spTree>
    <p:extLst>
      <p:ext uri="{BB962C8B-B14F-4D97-AF65-F5344CB8AC3E}">
        <p14:creationId xmlns:p14="http://schemas.microsoft.com/office/powerpoint/2010/main" val="26282014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200" dirty="0">
                <a:latin typeface="Yu Gothic UI" panose="020B0500000000000000" pitchFamily="34" charset="-128"/>
                <a:ea typeface="Yu Gothic UI" panose="020B0500000000000000" pitchFamily="34" charset="-128"/>
                <a:cs typeface="Helvetica" panose="020B0604020202020204" pitchFamily="34" charset="0"/>
              </a:rPr>
              <a:t>The car - Electrical</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9</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8" name="Marcador de Posição de Conteúdo 8">
            <a:extLst>
              <a:ext uri="{FF2B5EF4-FFF2-40B4-BE49-F238E27FC236}">
                <a16:creationId xmlns:a16="http://schemas.microsoft.com/office/drawing/2014/main" id="{3FFD68B8-B030-41C0-B6C4-AB25AA5C988E}"/>
              </a:ext>
            </a:extLst>
          </p:cNvPr>
          <p:cNvSpPr>
            <a:spLocks noGrp="1"/>
          </p:cNvSpPr>
          <p:nvPr/>
        </p:nvSpPr>
        <p:spPr>
          <a:xfrm>
            <a:off x="838200" y="1681910"/>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Hall Effect S</a:t>
            </a:r>
            <a:r>
              <a:rPr lang="en-GB" sz="1800" dirty="0" smtClean="0">
                <a:latin typeface="Yu Gothic UI" panose="020B0500000000000000" pitchFamily="34" charset="-128"/>
                <a:ea typeface="Yu Gothic UI" panose="020B0500000000000000" pitchFamily="34" charset="-128"/>
              </a:rPr>
              <a:t>ensor</a:t>
            </a:r>
            <a:endParaRPr lang="en-GB" sz="1800" dirty="0">
              <a:latin typeface="Yu Gothic UI" panose="020B0500000000000000" pitchFamily="34" charset="-128"/>
              <a:ea typeface="Yu Gothic UI" panose="020B0500000000000000" pitchFamily="34" charset="-128"/>
            </a:endParaRPr>
          </a:p>
          <a:p>
            <a:pPr lvl="1"/>
            <a:r>
              <a:rPr lang="en-GB" sz="1800" b="1" dirty="0">
                <a:latin typeface="Yu Gothic UI" panose="020B0500000000000000" pitchFamily="34" charset="-128"/>
                <a:ea typeface="Yu Gothic UI" panose="020B0500000000000000" pitchFamily="34" charset="-128"/>
              </a:rPr>
              <a:t>Speed C</a:t>
            </a:r>
            <a:r>
              <a:rPr lang="en-GB" sz="1800" b="1" dirty="0" smtClean="0">
                <a:latin typeface="Yu Gothic UI" panose="020B0500000000000000" pitchFamily="34" charset="-128"/>
                <a:ea typeface="Yu Gothic UI" panose="020B0500000000000000" pitchFamily="34" charset="-128"/>
              </a:rPr>
              <a:t>ontrol</a:t>
            </a:r>
            <a:endParaRPr lang="en-GB" sz="1800" b="1" dirty="0">
              <a:latin typeface="Yu Gothic UI" panose="020B0500000000000000" pitchFamily="34" charset="-128"/>
              <a:ea typeface="Yu Gothic UI" panose="020B0500000000000000" pitchFamily="34" charset="-128"/>
            </a:endParaRPr>
          </a:p>
          <a:p>
            <a:pPr marL="1257300" lvl="2" indent="-342900">
              <a:lnSpc>
                <a:spcPct val="150000"/>
              </a:lnSpc>
              <a:buFont typeface="+mj-lt"/>
              <a:buAutoNum type="arabicPeriod"/>
            </a:pPr>
            <a:r>
              <a:rPr lang="en-GB" sz="1400" dirty="0">
                <a:solidFill>
                  <a:schemeClr val="accent5">
                    <a:lumMod val="75000"/>
                  </a:schemeClr>
                </a:solidFill>
                <a:latin typeface="Yu Gothic UI" panose="020B0500000000000000" pitchFamily="34" charset="-128"/>
                <a:ea typeface="Yu Gothic UI" panose="020B0500000000000000" pitchFamily="34" charset="-128"/>
              </a:rPr>
              <a:t>A hall effect sensor gives a signal that represents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the presence </a:t>
            </a:r>
            <a:r>
              <a:rPr lang="en-GB" sz="1400" dirty="0">
                <a:solidFill>
                  <a:schemeClr val="accent5">
                    <a:lumMod val="75000"/>
                  </a:schemeClr>
                </a:solidFill>
                <a:latin typeface="Yu Gothic UI" panose="020B0500000000000000" pitchFamily="34" charset="-128"/>
                <a:ea typeface="Yu Gothic UI" panose="020B0500000000000000" pitchFamily="34" charset="-128"/>
              </a:rPr>
              <a:t>of a magnetic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field.</a:t>
            </a:r>
            <a:endParaRPr lang="en-GB" sz="1400" dirty="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AutoNum type="arabicPeriod" startAt="2"/>
            </a:pPr>
            <a:endParaRPr lang="en-GB" sz="1400" dirty="0" smtClean="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AutoNum type="arabicPeriod" startAt="2"/>
            </a:pPr>
            <a:endParaRPr lang="en-GB" sz="1400" dirty="0" smtClean="0">
              <a:solidFill>
                <a:schemeClr val="accent5">
                  <a:lumMod val="75000"/>
                </a:schemeClr>
              </a:solidFill>
              <a:latin typeface="Yu Gothic UI" panose="020B0500000000000000" pitchFamily="34" charset="-128"/>
              <a:ea typeface="Yu Gothic UI" panose="020B0500000000000000" pitchFamily="34" charset="-128"/>
            </a:endParaRPr>
          </a:p>
          <a:p>
            <a:pPr marL="1257300" lvl="2" indent="-342900">
              <a:lnSpc>
                <a:spcPct val="150000"/>
              </a:lnSpc>
              <a:buAutoNum type="arabicPeriod"/>
            </a:pPr>
            <a:r>
              <a:rPr lang="en-GB" sz="1400" dirty="0" smtClean="0">
                <a:solidFill>
                  <a:schemeClr val="accent5">
                    <a:lumMod val="75000"/>
                  </a:schemeClr>
                </a:solidFill>
                <a:latin typeface="Yu Gothic UI" panose="020B0500000000000000" pitchFamily="34" charset="-128"/>
                <a:ea typeface="Yu Gothic UI" panose="020B0500000000000000" pitchFamily="34" charset="-128"/>
              </a:rPr>
              <a:t>Magnets </a:t>
            </a:r>
            <a:r>
              <a:rPr lang="en-GB" sz="1400" dirty="0">
                <a:solidFill>
                  <a:schemeClr val="accent5">
                    <a:lumMod val="75000"/>
                  </a:schemeClr>
                </a:solidFill>
                <a:latin typeface="Yu Gothic UI" panose="020B0500000000000000" pitchFamily="34" charset="-128"/>
                <a:ea typeface="Yu Gothic UI" panose="020B0500000000000000" pitchFamily="34" charset="-128"/>
              </a:rPr>
              <a:t>glues to the rear wheels produce a rotating magnetic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field.</a:t>
            </a:r>
            <a:endParaRPr lang="en-GB" sz="1400" dirty="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AutoNum type="arabicPeriod" startAt="2"/>
            </a:pPr>
            <a:endParaRPr lang="en-GB" sz="1400" dirty="0">
              <a:solidFill>
                <a:schemeClr val="accent5">
                  <a:lumMod val="75000"/>
                </a:schemeClr>
              </a:solidFill>
              <a:latin typeface="Yu Gothic UI" panose="020B0500000000000000" pitchFamily="34" charset="-128"/>
              <a:ea typeface="Yu Gothic UI" panose="020B0500000000000000" pitchFamily="34" charset="-128"/>
            </a:endParaRPr>
          </a:p>
          <a:p>
            <a:pPr marL="1714500" lvl="3" indent="-342900">
              <a:lnSpc>
                <a:spcPct val="150000"/>
              </a:lnSpc>
              <a:buAutoNum type="arabicPeriod" startAt="2"/>
            </a:pPr>
            <a:endParaRPr lang="en-GB" sz="1400" dirty="0">
              <a:solidFill>
                <a:schemeClr val="accent5">
                  <a:lumMod val="75000"/>
                </a:schemeClr>
              </a:solidFill>
              <a:latin typeface="Yu Gothic UI" panose="020B0500000000000000" pitchFamily="34" charset="-128"/>
              <a:ea typeface="Yu Gothic UI" panose="020B0500000000000000" pitchFamily="34" charset="-128"/>
            </a:endParaRPr>
          </a:p>
          <a:p>
            <a:pPr marL="914400" lvl="2" indent="0">
              <a:lnSpc>
                <a:spcPct val="150000"/>
              </a:lnSpc>
              <a:buNone/>
            </a:pPr>
            <a:r>
              <a:rPr lang="en-GB" sz="1400" dirty="0">
                <a:solidFill>
                  <a:schemeClr val="accent5">
                    <a:lumMod val="75000"/>
                  </a:schemeClr>
                </a:solidFill>
                <a:latin typeface="Yu Gothic UI" panose="020B0500000000000000" pitchFamily="34" charset="-128"/>
                <a:ea typeface="Yu Gothic UI" panose="020B0500000000000000" pitchFamily="34" charset="-128"/>
              </a:rPr>
              <a:t>3.     Was attached above the gearbox as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close</a:t>
            </a:r>
            <a:r>
              <a:rPr lang="en-GB" sz="1400" dirty="0">
                <a:solidFill>
                  <a:schemeClr val="accent5">
                    <a:lumMod val="75000"/>
                  </a:schemeClr>
                </a:solidFill>
                <a:latin typeface="Yu Gothic UI" panose="020B0500000000000000" pitchFamily="34" charset="-128"/>
                <a:ea typeface="Yu Gothic UI" panose="020B0500000000000000" pitchFamily="34" charset="-128"/>
              </a:rPr>
              <a:t>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to </a:t>
            </a:r>
            <a:r>
              <a:rPr lang="en-GB" sz="1400" dirty="0">
                <a:solidFill>
                  <a:schemeClr val="accent5">
                    <a:lumMod val="75000"/>
                  </a:schemeClr>
                </a:solidFill>
                <a:latin typeface="Yu Gothic UI" panose="020B0500000000000000" pitchFamily="34" charset="-128"/>
                <a:ea typeface="Yu Gothic UI" panose="020B0500000000000000" pitchFamily="34" charset="-128"/>
              </a:rPr>
              <a:t>the wheel as </a:t>
            </a:r>
            <a:r>
              <a:rPr lang="en-GB" sz="1400" dirty="0" smtClean="0">
                <a:solidFill>
                  <a:schemeClr val="accent5">
                    <a:lumMod val="75000"/>
                  </a:schemeClr>
                </a:solidFill>
                <a:latin typeface="Yu Gothic UI" panose="020B0500000000000000" pitchFamily="34" charset="-128"/>
                <a:ea typeface="Yu Gothic UI" panose="020B0500000000000000" pitchFamily="34" charset="-128"/>
              </a:rPr>
              <a:t>possible.</a:t>
            </a:r>
            <a:endParaRPr lang="en-GB" sz="1400" dirty="0">
              <a:latin typeface="Yu Gothic UI" panose="020B0500000000000000" pitchFamily="34" charset="-128"/>
              <a:ea typeface="Yu Gothic UI" panose="020B0500000000000000" pitchFamily="34" charset="-128"/>
            </a:endParaRPr>
          </a:p>
        </p:txBody>
      </p:sp>
      <p:pic>
        <p:nvPicPr>
          <p:cNvPr id="9" name="Picture 8">
            <a:extLst>
              <a:ext uri="{FF2B5EF4-FFF2-40B4-BE49-F238E27FC236}">
                <a16:creationId xmlns:a16="http://schemas.microsoft.com/office/drawing/2014/main" id="{30052E20-161D-4FC1-A21C-3644834ADF0E}"/>
              </a:ext>
            </a:extLst>
          </p:cNvPr>
          <p:cNvPicPr/>
          <p:nvPr/>
        </p:nvPicPr>
        <p:blipFill rotWithShape="1">
          <a:blip r:embed="rId2">
            <a:extLst>
              <a:ext uri="{28A0092B-C50C-407E-A947-70E740481C1C}">
                <a14:useLocalDpi xmlns:a14="http://schemas.microsoft.com/office/drawing/2010/main" val="0"/>
              </a:ext>
            </a:extLst>
          </a:blip>
          <a:srcRect l="21833" t="34116" r="62905" b="47276"/>
          <a:stretch/>
        </p:blipFill>
        <p:spPr bwMode="auto">
          <a:xfrm>
            <a:off x="9070657" y="1364663"/>
            <a:ext cx="1823085" cy="1250315"/>
          </a:xfrm>
          <a:prstGeom prst="rect">
            <a:avLst/>
          </a:prstGeom>
          <a:ln>
            <a:noFill/>
          </a:ln>
          <a:extLst>
            <a:ext uri="{53640926-AAD7-44D8-BBD7-CCE9431645EC}">
              <a14:shadowObscured xmlns:a14="http://schemas.microsoft.com/office/drawing/2010/main"/>
            </a:ext>
          </a:extLst>
        </p:spPr>
      </p:pic>
      <p:pic>
        <p:nvPicPr>
          <p:cNvPr id="10" name="Picture 9">
            <a:extLst>
              <a:ext uri="{FF2B5EF4-FFF2-40B4-BE49-F238E27FC236}">
                <a16:creationId xmlns:a16="http://schemas.microsoft.com/office/drawing/2014/main" id="{10B36F33-8D01-4E70-BC31-1F57925336EE}"/>
              </a:ext>
            </a:extLst>
          </p:cNvPr>
          <p:cNvPicPr/>
          <p:nvPr/>
        </p:nvPicPr>
        <p:blipFill rotWithShape="1">
          <a:blip r:embed="rId3">
            <a:extLst>
              <a:ext uri="{28A0092B-C50C-407E-A947-70E740481C1C}">
                <a14:useLocalDpi xmlns:a14="http://schemas.microsoft.com/office/drawing/2010/main" val="0"/>
              </a:ext>
            </a:extLst>
          </a:blip>
          <a:srcRect r="6160" b="5413"/>
          <a:stretch/>
        </p:blipFill>
        <p:spPr bwMode="auto">
          <a:xfrm>
            <a:off x="9409735" y="2743657"/>
            <a:ext cx="1402366" cy="1399262"/>
          </a:xfrm>
          <a:prstGeom prst="rect">
            <a:avLst/>
          </a:prstGeom>
          <a:noFill/>
          <a:ln>
            <a:noFill/>
          </a:ln>
          <a:extLst>
            <a:ext uri="{53640926-AAD7-44D8-BBD7-CCE9431645EC}">
              <a14:shadowObscured xmlns:a14="http://schemas.microsoft.com/office/drawing/2010/main"/>
            </a:ext>
          </a:extLst>
        </p:spPr>
      </p:pic>
      <p:grpSp>
        <p:nvGrpSpPr>
          <p:cNvPr id="12" name="Group 11">
            <a:extLst>
              <a:ext uri="{FF2B5EF4-FFF2-40B4-BE49-F238E27FC236}">
                <a16:creationId xmlns:a16="http://schemas.microsoft.com/office/drawing/2014/main" id="{0134854F-057C-42C9-84C8-386BB7773B0F}"/>
              </a:ext>
            </a:extLst>
          </p:cNvPr>
          <p:cNvGrpSpPr/>
          <p:nvPr/>
        </p:nvGrpSpPr>
        <p:grpSpPr>
          <a:xfrm>
            <a:off x="8646160" y="4197340"/>
            <a:ext cx="2707640" cy="2096135"/>
            <a:chOff x="0" y="0"/>
            <a:chExt cx="2707640" cy="2096135"/>
          </a:xfrm>
        </p:grpSpPr>
        <p:pic>
          <p:nvPicPr>
            <p:cNvPr id="13" name="Picture 12">
              <a:extLst>
                <a:ext uri="{FF2B5EF4-FFF2-40B4-BE49-F238E27FC236}">
                  <a16:creationId xmlns:a16="http://schemas.microsoft.com/office/drawing/2014/main" id="{50018FCD-E5D0-42C6-95A7-12B215CE35B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2707640" cy="2096135"/>
            </a:xfrm>
            <a:prstGeom prst="rect">
              <a:avLst/>
            </a:prstGeom>
            <a:noFill/>
            <a:ln>
              <a:noFill/>
            </a:ln>
          </p:spPr>
        </p:pic>
        <p:cxnSp>
          <p:nvCxnSpPr>
            <p:cNvPr id="14" name="Straight Arrow Connector 13">
              <a:extLst>
                <a:ext uri="{FF2B5EF4-FFF2-40B4-BE49-F238E27FC236}">
                  <a16:creationId xmlns:a16="http://schemas.microsoft.com/office/drawing/2014/main" id="{DA12DB1E-4C4F-47CA-9DC6-A2691AAA83B9}"/>
                </a:ext>
              </a:extLst>
            </p:cNvPr>
            <p:cNvCxnSpPr/>
            <p:nvPr/>
          </p:nvCxnSpPr>
          <p:spPr>
            <a:xfrm flipH="1">
              <a:off x="1261092" y="177680"/>
              <a:ext cx="407333" cy="13431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7353A94B-FDB9-412F-BF72-87CE71784976}"/>
                </a:ext>
              </a:extLst>
            </p:cNvPr>
            <p:cNvCxnSpPr/>
            <p:nvPr/>
          </p:nvCxnSpPr>
          <p:spPr>
            <a:xfrm flipH="1">
              <a:off x="1057410" y="1672789"/>
              <a:ext cx="598044" cy="3466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 Box 6">
              <a:extLst>
                <a:ext uri="{FF2B5EF4-FFF2-40B4-BE49-F238E27FC236}">
                  <a16:creationId xmlns:a16="http://schemas.microsoft.com/office/drawing/2014/main" id="{D2B9ECFC-1ED9-4D3E-872D-47D120D5EC1A}"/>
                </a:ext>
              </a:extLst>
            </p:cNvPr>
            <p:cNvSpPr txBox="1"/>
            <p:nvPr/>
          </p:nvSpPr>
          <p:spPr>
            <a:xfrm>
              <a:off x="1672789" y="95340"/>
              <a:ext cx="801725" cy="196063"/>
            </a:xfrm>
            <a:prstGeom prst="rect">
              <a:avLst/>
            </a:prstGeom>
            <a:solidFill>
              <a:schemeClr val="lt1"/>
            </a:solidFill>
            <a:ln w="6350">
              <a:solidFill>
                <a:prstClr val="black"/>
              </a:solidFill>
            </a:ln>
          </p:spPr>
          <p:txBody>
            <a:bodyPr rot="0" spcFirstLastPara="0" vert="horz" wrap="square" lIns="36000" tIns="36000" rIns="36000" bIns="36000" numCol="1" spcCol="0" rtlCol="0" fromWordArt="0" anchor="t" anchorCtr="0" forceAA="0" compatLnSpc="1">
              <a:prstTxWarp prst="textNoShape">
                <a:avLst/>
              </a:prstTxWarp>
              <a:noAutofit/>
            </a:bodyPr>
            <a:lstStyle/>
            <a:p>
              <a:pPr>
                <a:lnSpc>
                  <a:spcPct val="107000"/>
                </a:lnSpc>
                <a:spcAft>
                  <a:spcPts val="800"/>
                </a:spcAft>
              </a:pPr>
              <a:r>
                <a:rPr lang="en-GB" sz="800" dirty="0">
                  <a:effectLst/>
                  <a:latin typeface="Calibri" panose="020F0502020204030204" pitchFamily="34" charset="0"/>
                  <a:ea typeface="Calibri" panose="020F0502020204030204" pitchFamily="34" charset="0"/>
                  <a:cs typeface="Times New Roman" panose="02020603050405020304" pitchFamily="18" charset="0"/>
                </a:rPr>
                <a:t>Hall effect sensor</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Text Box 7">
              <a:extLst>
                <a:ext uri="{FF2B5EF4-FFF2-40B4-BE49-F238E27FC236}">
                  <a16:creationId xmlns:a16="http://schemas.microsoft.com/office/drawing/2014/main" id="{82508423-AB4D-4E0C-9B36-6E295046D040}"/>
                </a:ext>
              </a:extLst>
            </p:cNvPr>
            <p:cNvSpPr txBox="1"/>
            <p:nvPr/>
          </p:nvSpPr>
          <p:spPr>
            <a:xfrm>
              <a:off x="1655454" y="1577449"/>
              <a:ext cx="411697" cy="199347"/>
            </a:xfrm>
            <a:prstGeom prst="rect">
              <a:avLst/>
            </a:prstGeom>
            <a:solidFill>
              <a:schemeClr val="lt1"/>
            </a:solidFill>
            <a:ln w="6350">
              <a:solidFill>
                <a:prstClr val="black"/>
              </a:solidFill>
            </a:ln>
          </p:spPr>
          <p:txBody>
            <a:bodyPr rot="0" spcFirstLastPara="0" vert="horz" wrap="square" lIns="36000" tIns="36000" rIns="36000" bIns="36000" numCol="1" spcCol="0" rtlCol="0" fromWordArt="0" anchor="t" anchorCtr="0" forceAA="0" compatLnSpc="1">
              <a:prstTxWarp prst="textNoShape">
                <a:avLst/>
              </a:prstTxWarp>
              <a:noAutofit/>
            </a:bodyPr>
            <a:lstStyle/>
            <a:p>
              <a:pPr>
                <a:lnSpc>
                  <a:spcPct val="107000"/>
                </a:lnSpc>
                <a:spcAft>
                  <a:spcPts val="800"/>
                </a:spcAft>
              </a:pPr>
              <a:r>
                <a:rPr lang="en-GB" sz="800">
                  <a:effectLst/>
                  <a:latin typeface="Calibri" panose="020F0502020204030204" pitchFamily="34" charset="0"/>
                  <a:ea typeface="Calibri" panose="020F0502020204030204" pitchFamily="34" charset="0"/>
                  <a:cs typeface="Times New Roman" panose="02020603050405020304" pitchFamily="18" charset="0"/>
                </a:rPr>
                <a:t>Magnet</a:t>
              </a:r>
              <a:endParaRPr lang="en-GB" sz="1100">
                <a:effectLst/>
                <a:latin typeface="Calibri" panose="020F0502020204030204" pitchFamily="34" charset="0"/>
                <a:ea typeface="Calibri" panose="020F0502020204030204" pitchFamily="34" charset="0"/>
                <a:cs typeface="Times New Roman" panose="02020603050405020304" pitchFamily="18" charset="0"/>
              </a:endParaRPr>
            </a:p>
          </p:txBody>
        </p:sp>
      </p:grpSp>
    </p:spTree>
    <p:extLst>
      <p:ext uri="{BB962C8B-B14F-4D97-AF65-F5344CB8AC3E}">
        <p14:creationId xmlns:p14="http://schemas.microsoft.com/office/powerpoint/2010/main" val="1568448351"/>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1074</TotalTime>
  <Words>1584</Words>
  <Application>Microsoft Office PowerPoint</Application>
  <PresentationFormat>Ecrã Panorâmico</PresentationFormat>
  <Paragraphs>269</Paragraphs>
  <Slides>27</Slides>
  <Notes>5</Notes>
  <HiddenSlides>0</HiddenSlides>
  <MMClips>0</MMClips>
  <ScaleCrop>false</ScaleCrop>
  <HeadingPairs>
    <vt:vector size="6" baseType="variant">
      <vt:variant>
        <vt:lpstr>Tipos de letra usados</vt:lpstr>
      </vt:variant>
      <vt:variant>
        <vt:i4>11</vt:i4>
      </vt:variant>
      <vt:variant>
        <vt:lpstr>Tema</vt:lpstr>
      </vt:variant>
      <vt:variant>
        <vt:i4>1</vt:i4>
      </vt:variant>
      <vt:variant>
        <vt:lpstr>Títulos dos diapositivos</vt:lpstr>
      </vt:variant>
      <vt:variant>
        <vt:i4>27</vt:i4>
      </vt:variant>
    </vt:vector>
  </HeadingPairs>
  <TitlesOfParts>
    <vt:vector size="39" baseType="lpstr">
      <vt:lpstr>Khmer UI</vt:lpstr>
      <vt:lpstr>Times New Roman</vt:lpstr>
      <vt:lpstr>Arial</vt:lpstr>
      <vt:lpstr>Yu Gothic UI</vt:lpstr>
      <vt:lpstr>Wingdings</vt:lpstr>
      <vt:lpstr>Calibri Light</vt:lpstr>
      <vt:lpstr>Calibri</vt:lpstr>
      <vt:lpstr>Noto Sans Symbols</vt:lpstr>
      <vt:lpstr>Helvetica</vt:lpstr>
      <vt:lpstr>Yu Gothic Light</vt:lpstr>
      <vt:lpstr>Browallia New</vt:lpstr>
      <vt:lpstr>Tema do Office</vt:lpstr>
      <vt:lpstr>Renesas MCU Car Rally 2018 </vt:lpstr>
      <vt:lpstr>Outline</vt:lpstr>
      <vt:lpstr>Outline (cont.)</vt:lpstr>
      <vt:lpstr>Overview</vt:lpstr>
      <vt:lpstr>Project goals</vt:lpstr>
      <vt:lpstr>Core features </vt:lpstr>
      <vt:lpstr>The car - Mechanical</vt:lpstr>
      <vt:lpstr>The car - Mechanical</vt:lpstr>
      <vt:lpstr>The car - Electrical</vt:lpstr>
      <vt:lpstr>The car - Electrical</vt:lpstr>
      <vt:lpstr>The car - Electrical</vt:lpstr>
      <vt:lpstr>The car - Electrical</vt:lpstr>
      <vt:lpstr>Apresentação do PowerPoint</vt:lpstr>
      <vt:lpstr>The car – Control theory</vt:lpstr>
      <vt:lpstr>The car - Software</vt:lpstr>
      <vt:lpstr>The car – Software – Peripherals and drivers</vt:lpstr>
      <vt:lpstr>The car – Software – Car controller</vt:lpstr>
      <vt:lpstr>The car – Software – Car controller</vt:lpstr>
      <vt:lpstr>The car – Software – Extra features</vt:lpstr>
      <vt:lpstr>The car – Software – Extra features</vt:lpstr>
      <vt:lpstr>Project output</vt:lpstr>
      <vt:lpstr>Performance</vt:lpstr>
      <vt:lpstr>Problems and solutions</vt:lpstr>
      <vt:lpstr>Problems and solutions</vt:lpstr>
      <vt:lpstr>Problems and solutions</vt:lpstr>
      <vt:lpstr>Discussions and conclusion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Miguel Santos</dc:creator>
  <cp:lastModifiedBy>Utilizador do Windows</cp:lastModifiedBy>
  <cp:revision>236</cp:revision>
  <dcterms:created xsi:type="dcterms:W3CDTF">2017-10-03T23:56:34Z</dcterms:created>
  <dcterms:modified xsi:type="dcterms:W3CDTF">2018-04-17T14:37:16Z</dcterms:modified>
</cp:coreProperties>
</file>

<file path=docProps/thumbnail.jpeg>
</file>